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9" r:id="rId38"/>
  </p:sldIdLst>
  <p:sldSz cx="24384000" cy="13716000"/>
  <p:notesSz cx="6858000" cy="9144000"/>
  <p:custDataLst>
    <p:tags r:id="rId43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C3C2611-4C71-4FC5-86AE-919BDF0F9419}" styleName="">
    <a:wholeTbl>
      <a:tcTxStyle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2CF"/>
          </a:solidFill>
        </a:fill>
      </a:tcStyle>
    </a:wholeTbl>
    <a:band2H>
      <a:tcStyle>
        <a:tcBdr/>
        <a:fill>
          <a:solidFill>
            <a:srgbClr val="FFEA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8000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5" cy="636983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00" b="1"/>
            </a:lvl1pPr>
            <a:lvl2pPr marL="990600" indent="-381000" defTabSz="701675">
              <a:lnSpc>
                <a:spcPct val="100000"/>
              </a:lnSpc>
              <a:spcBef>
                <a:spcPts val="0"/>
              </a:spcBef>
              <a:defRPr sz="3000" b="1"/>
            </a:lvl2pPr>
            <a:lvl3pPr marL="1600200" indent="-381000" defTabSz="701675">
              <a:lnSpc>
                <a:spcPct val="100000"/>
              </a:lnSpc>
              <a:spcBef>
                <a:spcPts val="0"/>
              </a:spcBef>
              <a:defRPr sz="3000" b="1"/>
            </a:lvl3pPr>
            <a:lvl4pPr marL="2209800" indent="-381000" defTabSz="701675">
              <a:lnSpc>
                <a:spcPct val="100000"/>
              </a:lnSpc>
              <a:spcBef>
                <a:spcPts val="0"/>
              </a:spcBef>
              <a:defRPr sz="3000" b="1"/>
            </a:lvl4pPr>
            <a:lvl5pPr marL="2819400" indent="-381000" defTabSz="701675">
              <a:lnSpc>
                <a:spcPct val="100000"/>
              </a:lnSpc>
              <a:spcBef>
                <a:spcPts val="0"/>
              </a:spcBef>
              <a:defRPr sz="3000" b="1"/>
            </a:lvl5pPr>
          </a:lstStyle>
          <a:p>
            <a:r>
              <a:t>作者和日期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演示文稿标题</a:t>
            </a:r>
          </a:p>
        </p:txBody>
      </p:sp>
      <p:sp>
        <p:nvSpPr>
          <p:cNvPr id="13" name="正文级别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演示文稿副标题</a:t>
            </a:r>
          </a:p>
        </p:txBody>
      </p:sp>
      <p:sp>
        <p:nvSpPr>
          <p:cNvPr id="1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说明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9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显著事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07" name="事实信息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726440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</a:lstStyle>
          <a:p>
            <a:r>
              <a:t>事实信息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2" y="10675453"/>
            <a:ext cx="20200057" cy="636983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00" b="1"/>
            </a:lvl1pPr>
            <a:lvl2pPr marL="990600" indent="-381000" defTabSz="701675">
              <a:lnSpc>
                <a:spcPct val="100000"/>
              </a:lnSpc>
              <a:spcBef>
                <a:spcPts val="0"/>
              </a:spcBef>
              <a:defRPr sz="3000" b="1"/>
            </a:lvl2pPr>
            <a:lvl3pPr marL="1600200" indent="-381000" defTabSz="701675">
              <a:lnSpc>
                <a:spcPct val="100000"/>
              </a:lnSpc>
              <a:spcBef>
                <a:spcPts val="0"/>
              </a:spcBef>
              <a:defRPr sz="3000" b="1"/>
            </a:lvl3pPr>
            <a:lvl4pPr marL="2209800" indent="-381000" defTabSz="701675">
              <a:lnSpc>
                <a:spcPct val="100000"/>
              </a:lnSpc>
              <a:spcBef>
                <a:spcPts val="0"/>
              </a:spcBef>
              <a:defRPr sz="3000" b="1"/>
            </a:lvl4pPr>
            <a:lvl5pPr marL="2819400" indent="-381000" defTabSz="701675">
              <a:lnSpc>
                <a:spcPct val="100000"/>
              </a:lnSpc>
              <a:spcBef>
                <a:spcPts val="0"/>
              </a:spcBef>
              <a:defRPr sz="3000" b="1"/>
            </a:lvl5pPr>
          </a:lstStyle>
          <a:p>
            <a:r>
              <a:t>属性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16" name="正文级别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4"/>
          </a:xfrm>
          <a:prstGeom prst="rect">
            <a:avLst/>
          </a:prstGeom>
        </p:spPr>
        <p:txBody>
          <a:bodyPr numCol="1" spcCol="38100"/>
          <a:lstStyle>
            <a:lvl1pPr marL="0" indent="168910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“著名引文”</a:t>
            </a:r>
          </a:p>
        </p:txBody>
      </p:sp>
      <p:sp>
        <p:nvSpPr>
          <p:cNvPr id="1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一碗沙拉配有炒饭、水煮蛋和一双筷子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125" name="一碗三文鱼饼、沙拉和鹰嘴豆泥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126" name="一碗宽意大利面配有欧芹黄油、烤榛子和帕尔马干酪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12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一碗沙拉配有炒饭、水煮蛋和一双筷子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6997103" y="12479369"/>
            <a:ext cx="478098" cy="466663"/>
          </a:xfrm>
          <a:prstGeom prst="rect">
            <a:avLst/>
          </a:prstGeom>
        </p:spPr>
        <p:txBody>
          <a:bodyPr lIns="91436" tIns="91436" rIns="91436" bIns="91436" anchor="ctr">
            <a:normAutofit/>
          </a:bodyPr>
          <a:lstStyle>
            <a:lvl1pPr algn="r" defTabSz="1828800">
              <a:defRPr sz="2000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9754" y="9671546"/>
            <a:ext cx="12358690" cy="358305"/>
          </a:xfrm>
          <a:prstGeom prst="rect">
            <a:avLst/>
          </a:prstGeom>
        </p:spPr>
        <p:txBody>
          <a:bodyPr lIns="25715" tIns="25715" rIns="25715" bIns="25715" numCol="1" spcCol="38100"/>
          <a:lstStyle>
            <a:lvl1pPr marL="0" indent="0" defTabSz="371475">
              <a:lnSpc>
                <a:spcPct val="100000"/>
              </a:lnSpc>
              <a:spcBef>
                <a:spcPts val="0"/>
              </a:spcBef>
              <a:buSzTx/>
              <a:buNone/>
              <a:defRPr sz="1600" b="1"/>
            </a:lvl1pPr>
            <a:lvl2pPr marL="812800" indent="-203200" defTabSz="371475">
              <a:lnSpc>
                <a:spcPct val="100000"/>
              </a:lnSpc>
              <a:spcBef>
                <a:spcPts val="0"/>
              </a:spcBef>
              <a:defRPr sz="1600" b="1"/>
            </a:lvl2pPr>
            <a:lvl3pPr marL="1422400" indent="-203200" defTabSz="371475">
              <a:lnSpc>
                <a:spcPct val="100000"/>
              </a:lnSpc>
              <a:spcBef>
                <a:spcPts val="0"/>
              </a:spcBef>
              <a:defRPr sz="1600" b="1"/>
            </a:lvl3pPr>
            <a:lvl4pPr marL="2032000" indent="-203200" defTabSz="371475">
              <a:lnSpc>
                <a:spcPct val="100000"/>
              </a:lnSpc>
              <a:spcBef>
                <a:spcPts val="0"/>
              </a:spcBef>
              <a:defRPr sz="1600" b="1"/>
            </a:lvl4pPr>
            <a:lvl5pPr marL="2641600" indent="-203200" defTabSz="371475">
              <a:lnSpc>
                <a:spcPct val="100000"/>
              </a:lnSpc>
              <a:spcBef>
                <a:spcPts val="0"/>
              </a:spcBef>
              <a:defRPr sz="1600" b="1"/>
            </a:lvl5pPr>
          </a:lstStyle>
          <a:p>
            <a:r>
              <a:t>作者和日期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157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6012653" y="4448807"/>
            <a:ext cx="12358694" cy="2614618"/>
          </a:xfrm>
          <a:prstGeom prst="rect">
            <a:avLst/>
          </a:prstGeom>
        </p:spPr>
        <p:txBody>
          <a:bodyPr lIns="28575" tIns="28575" rIns="28575" bIns="28575" anchor="b"/>
          <a:lstStyle>
            <a:lvl1pPr>
              <a:defRPr sz="11400" spc="-228"/>
            </a:lvl1pPr>
          </a:lstStyle>
          <a:p>
            <a:r>
              <a:t>演示文稿标题</a:t>
            </a:r>
          </a:p>
        </p:txBody>
      </p:sp>
      <p:sp>
        <p:nvSpPr>
          <p:cNvPr id="158" name="正文级别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9752" y="7063420"/>
            <a:ext cx="12358694" cy="1071564"/>
          </a:xfrm>
          <a:prstGeom prst="rect">
            <a:avLst/>
          </a:prstGeom>
        </p:spPr>
        <p:txBody>
          <a:bodyPr lIns="28575" tIns="28575" rIns="28575" bIns="28575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 b="1"/>
            </a:lvl1pPr>
          </a:lstStyle>
          <a:p>
            <a:r>
              <a:t>演示文稿副标题</a:t>
            </a:r>
          </a:p>
        </p:txBody>
      </p:sp>
      <p:sp>
        <p:nvSpPr>
          <p:cNvPr id="15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26459" y="10239002"/>
            <a:ext cx="324054" cy="330151"/>
          </a:xfrm>
          <a:prstGeom prst="rect">
            <a:avLst/>
          </a:prstGeom>
        </p:spPr>
        <p:txBody>
          <a:bodyPr lIns="28575" tIns="28575" rIns="28575" bIns="28575"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7290948" y="1233810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鳄梨和酸橙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22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演示文稿标题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3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01675">
              <a:lnSpc>
                <a:spcPct val="100000"/>
              </a:lnSpc>
              <a:spcBef>
                <a:spcPts val="0"/>
              </a:spcBef>
              <a:buSzTx/>
              <a:buNone/>
              <a:defRPr sz="3000" b="1"/>
            </a:lvl1pPr>
            <a:lvl2pPr marL="990600" indent="-381000" defTabSz="701675">
              <a:lnSpc>
                <a:spcPct val="100000"/>
              </a:lnSpc>
              <a:spcBef>
                <a:spcPts val="0"/>
              </a:spcBef>
              <a:defRPr sz="3000" b="1"/>
            </a:lvl2pPr>
            <a:lvl3pPr marL="1600200" indent="-381000" defTabSz="701675">
              <a:lnSpc>
                <a:spcPct val="100000"/>
              </a:lnSpc>
              <a:spcBef>
                <a:spcPts val="0"/>
              </a:spcBef>
              <a:defRPr sz="3000" b="1"/>
            </a:lvl3pPr>
            <a:lvl4pPr marL="2209800" indent="-381000" defTabSz="701675">
              <a:lnSpc>
                <a:spcPct val="100000"/>
              </a:lnSpc>
              <a:spcBef>
                <a:spcPts val="0"/>
              </a:spcBef>
              <a:defRPr sz="3000" b="1"/>
            </a:lvl4pPr>
            <a:lvl5pPr marL="2819400" indent="-381000" defTabSz="701675">
              <a:lnSpc>
                <a:spcPct val="100000"/>
              </a:lnSpc>
              <a:spcBef>
                <a:spcPts val="0"/>
              </a:spcBef>
              <a:defRPr sz="3000" b="1"/>
            </a:lvl5pPr>
          </a:lstStyle>
          <a:p>
            <a:r>
              <a:t>作者和日期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24" name="正文级别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6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演示文稿副标题</a:t>
            </a:r>
          </a:p>
        </p:txBody>
      </p:sp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照片（备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一碗三文鱼饼、沙拉和鹰嘴豆泥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3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幻灯片标题</a:t>
            </a:r>
          </a:p>
        </p:txBody>
      </p:sp>
      <p:sp>
        <p:nvSpPr>
          <p:cNvPr id="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幻灯片副标题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4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  <a:lvl2pPr defTabSz="726440">
              <a:lnSpc>
                <a:spcPct val="100000"/>
              </a:lnSpc>
              <a:spcBef>
                <a:spcPts val="0"/>
              </a:spcBef>
              <a:defRPr b="1"/>
            </a:lvl2pPr>
            <a:lvl3pPr defTabSz="726440">
              <a:lnSpc>
                <a:spcPct val="100000"/>
              </a:lnSpc>
              <a:spcBef>
                <a:spcPts val="0"/>
              </a:spcBef>
              <a:defRPr b="1"/>
            </a:lvl3pPr>
            <a:lvl4pPr defTabSz="726440">
              <a:lnSpc>
                <a:spcPct val="100000"/>
              </a:lnSpc>
              <a:spcBef>
                <a:spcPts val="0"/>
              </a:spcBef>
              <a:defRPr b="1"/>
            </a:lvl4pPr>
            <a:lvl5pPr defTabSz="726440">
              <a:lnSpc>
                <a:spcPct val="100000"/>
              </a:lnSpc>
              <a:spcBef>
                <a:spcPts val="0"/>
              </a:spcBef>
              <a:defRPr b="1"/>
            </a:lvl5pPr>
          </a:lstStyle>
          <a:p>
            <a:r>
              <a:t>幻灯片副标题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44" name="正文级别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r>
              <a:t>幻灯片项目符号文本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幻灯片项目符号文本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  <a:lvl2pPr defTabSz="726440">
              <a:lnSpc>
                <a:spcPct val="100000"/>
              </a:lnSpc>
              <a:spcBef>
                <a:spcPts val="0"/>
              </a:spcBef>
              <a:defRPr b="1"/>
            </a:lvl2pPr>
            <a:lvl3pPr defTabSz="726440">
              <a:lnSpc>
                <a:spcPct val="100000"/>
              </a:lnSpc>
              <a:spcBef>
                <a:spcPts val="0"/>
              </a:spcBef>
              <a:defRPr b="1"/>
            </a:lvl3pPr>
            <a:lvl4pPr defTabSz="726440">
              <a:lnSpc>
                <a:spcPct val="100000"/>
              </a:lnSpc>
              <a:spcBef>
                <a:spcPts val="0"/>
              </a:spcBef>
              <a:defRPr b="1"/>
            </a:lvl4pPr>
            <a:lvl5pPr defTabSz="726440">
              <a:lnSpc>
                <a:spcPct val="100000"/>
              </a:lnSpc>
              <a:spcBef>
                <a:spcPts val="0"/>
              </a:spcBef>
              <a:defRPr b="1"/>
            </a:lvl5pPr>
          </a:lstStyle>
          <a:p>
            <a:r>
              <a:t>幻灯片副标题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61" name="正文级别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r>
              <a:t>幻灯片项目符号文本</a:t>
            </a:r>
          </a:p>
        </p:txBody>
      </p:sp>
      <p:sp>
        <p:nvSpPr>
          <p:cNvPr id="62" name="一碗宽意大利面配有欧芹黄油、烤榛子和帕尔马干酪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/>
        </p:txBody>
      </p:sp>
      <p:sp>
        <p:nvSpPr>
          <p:cNvPr id="63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6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节标题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章节标题</a:t>
            </a:r>
          </a:p>
        </p:txBody>
      </p:sp>
      <p:sp>
        <p:nvSpPr>
          <p:cNvPr id="7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幻灯片标题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幻灯片标题</a:t>
            </a:r>
          </a:p>
        </p:txBody>
      </p:sp>
      <p:sp>
        <p:nvSpPr>
          <p:cNvPr id="8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  <a:lvl2pPr defTabSz="726440">
              <a:lnSpc>
                <a:spcPct val="100000"/>
              </a:lnSpc>
              <a:spcBef>
                <a:spcPts val="0"/>
              </a:spcBef>
              <a:defRPr b="1"/>
            </a:lvl2pPr>
            <a:lvl3pPr defTabSz="726440">
              <a:lnSpc>
                <a:spcPct val="100000"/>
              </a:lnSpc>
              <a:spcBef>
                <a:spcPts val="0"/>
              </a:spcBef>
              <a:defRPr b="1"/>
            </a:lvl3pPr>
            <a:lvl4pPr defTabSz="726440">
              <a:lnSpc>
                <a:spcPct val="100000"/>
              </a:lnSpc>
              <a:spcBef>
                <a:spcPts val="0"/>
              </a:spcBef>
              <a:defRPr b="1"/>
            </a:lvl4pPr>
            <a:lvl5pPr defTabSz="726440">
              <a:lnSpc>
                <a:spcPct val="100000"/>
              </a:lnSpc>
              <a:spcBef>
                <a:spcPts val="0"/>
              </a:spcBef>
              <a:defRPr b="1"/>
            </a:lvl5pPr>
          </a:lstStyle>
          <a:p>
            <a:r>
              <a:t>幻灯片副标题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议程标题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议程标题</a:t>
            </a:r>
          </a:p>
        </p:txBody>
      </p:sp>
      <p:sp>
        <p:nvSpPr>
          <p:cNvPr id="8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726440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  <a:lvl2pPr defTabSz="726440">
              <a:lnSpc>
                <a:spcPct val="100000"/>
              </a:lnSpc>
              <a:spcBef>
                <a:spcPts val="0"/>
              </a:spcBef>
              <a:defRPr b="1"/>
            </a:lvl2pPr>
            <a:lvl3pPr defTabSz="726440">
              <a:lnSpc>
                <a:spcPct val="100000"/>
              </a:lnSpc>
              <a:spcBef>
                <a:spcPts val="0"/>
              </a:spcBef>
              <a:defRPr b="1"/>
            </a:lvl3pPr>
            <a:lvl4pPr defTabSz="726440">
              <a:lnSpc>
                <a:spcPct val="100000"/>
              </a:lnSpc>
              <a:spcBef>
                <a:spcPts val="0"/>
              </a:spcBef>
              <a:defRPr b="1"/>
            </a:lvl4pPr>
            <a:lvl5pPr defTabSz="726440">
              <a:lnSpc>
                <a:spcPct val="100000"/>
              </a:lnSpc>
              <a:spcBef>
                <a:spcPts val="0"/>
              </a:spcBef>
              <a:defRPr b="1"/>
            </a:lvl5pPr>
          </a:lstStyle>
          <a:p>
            <a:r>
              <a:t>议程副标题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90" name="正文级别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议程主题</a:t>
            </a:r>
          </a:p>
        </p:txBody>
      </p:sp>
      <p:sp>
        <p:nvSpPr>
          <p:cNvPr id="9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numCol="2" spcCol="1098550">
            <a:normAutofit/>
          </a:bodyPr>
          <a:lstStyle/>
          <a:p>
            <a:r>
              <a:t>幻灯片项目符号文本</a:t>
            </a:r>
          </a:p>
          <a:p>
            <a:pPr lvl="1"/>
          </a:p>
          <a:p>
            <a:pPr lvl="2"/>
          </a:p>
          <a:p>
            <a:pPr lvl="3"/>
          </a:p>
          <a:p>
            <a:pPr lvl="4"/>
          </a:p>
        </p:txBody>
      </p:sp>
      <p:sp>
        <p:nvSpPr>
          <p:cNvPr id="3" name="标题文本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r>
              <a:t>标题文本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400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3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png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Relationship Id="rId3" Type="http://schemas.openxmlformats.org/officeDocument/2006/relationships/image" Target="../media/image46.tiff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3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4.tiff"/><Relationship Id="rId3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60.tiff"/><Relationship Id="rId7" Type="http://schemas.openxmlformats.org/officeDocument/2006/relationships/image" Target="../media/image59.tiff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Relationship Id="rId3" Type="http://schemas.openxmlformats.org/officeDocument/2006/relationships/image" Target="../media/image55.tiff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龙蓝.jpg" descr="龙蓝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6" name="机器视觉光源解决方案供应商…"/>
          <p:cNvSpPr txBox="1"/>
          <p:nvPr/>
        </p:nvSpPr>
        <p:spPr>
          <a:xfrm>
            <a:off x="2004060" y="7874000"/>
            <a:ext cx="11388090" cy="61658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Autofit/>
          </a:bodyPr>
          <a:lstStyle/>
          <a:p>
            <a:pPr algn="ctr" defTabSz="914400">
              <a:lnSpc>
                <a:spcPct val="10000"/>
              </a:lnSpc>
              <a:defRPr sz="8000" spc="-18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lang="zh-CN" dirty="0">
                <a:latin typeface="FZLTHPro Global Extralight"/>
                <a:ea typeface="宋体" panose="02010600030101010101" pitchFamily="2" charset="-122"/>
                <a:cs typeface="FZLTHPro Global Extralight"/>
                <a:sym typeface="FZLTHPro Global Extralight"/>
              </a:rPr>
              <a:t>视觉光源助力工业自动化</a:t>
            </a:r>
            <a:endParaRPr lang="zh-CN" altLang="en-US" dirty="0">
              <a:latin typeface="FZLTHPro Global Extralight"/>
              <a:ea typeface="宋体" panose="02010600030101010101" pitchFamily="2" charset="-122"/>
              <a:cs typeface="FZLTHPro Global Extralight"/>
              <a:sym typeface="FZLTHPro Global Extralight"/>
            </a:endParaRPr>
          </a:p>
        </p:txBody>
      </p:sp>
      <p:sp>
        <p:nvSpPr>
          <p:cNvPr id="177" name="Machine vision light source solution supplier"/>
          <p:cNvSpPr txBox="1"/>
          <p:nvPr/>
        </p:nvSpPr>
        <p:spPr>
          <a:xfrm>
            <a:off x="2004060" y="8773795"/>
            <a:ext cx="7308215" cy="6991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Autofit/>
          </a:bodyPr>
          <a:lstStyle/>
          <a:p>
            <a:pPr algn="l">
              <a:defRPr sz="3000" cap="all" spc="684">
                <a:solidFill>
                  <a:srgbClr val="FFFFFF"/>
                </a:solidFill>
                <a:latin typeface="FZLTHPro Global Extralight"/>
                <a:ea typeface="FZLTHPro Global Extralight"/>
                <a:cs typeface="FZLTHPro Global Extralight"/>
                <a:sym typeface="FZLTHPro Global Extralight"/>
              </a:defRPr>
            </a:pPr>
            <a:r>
              <a:rPr sz="2600" dirty="0">
                <a:latin typeface="方正兰亭纤黑简体"/>
              </a:rPr>
              <a:t>Visual lighting technology helps industrial automation</a:t>
            </a:r>
            <a:endParaRPr sz="2600" dirty="0">
              <a:latin typeface="方正兰亭纤黑简体"/>
            </a:endParaRPr>
          </a:p>
        </p:txBody>
      </p:sp>
      <p:grpSp>
        <p:nvGrpSpPr>
          <p:cNvPr id="181" name="成组"/>
          <p:cNvGrpSpPr/>
          <p:nvPr/>
        </p:nvGrpSpPr>
        <p:grpSpPr>
          <a:xfrm>
            <a:off x="2123921" y="12391389"/>
            <a:ext cx="558935" cy="115205"/>
            <a:chOff x="0" y="0"/>
            <a:chExt cx="558934" cy="115204"/>
          </a:xfrm>
        </p:grpSpPr>
        <p:sp>
          <p:nvSpPr>
            <p:cNvPr id="178" name="Oval 5"/>
            <p:cNvSpPr/>
            <p:nvPr/>
          </p:nvSpPr>
          <p:spPr>
            <a:xfrm>
              <a:off x="0" y="0"/>
              <a:ext cx="115205" cy="115205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 sz="3600"/>
              </a:pPr>
            </a:p>
          </p:txBody>
        </p:sp>
        <p:sp>
          <p:nvSpPr>
            <p:cNvPr id="179" name="Oval 6"/>
            <p:cNvSpPr/>
            <p:nvPr/>
          </p:nvSpPr>
          <p:spPr>
            <a:xfrm>
              <a:off x="221863" y="0"/>
              <a:ext cx="115205" cy="115205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 sz="3600">
                  <a:solidFill>
                    <a:srgbClr val="929292"/>
                  </a:solidFill>
                </a:defRPr>
              </a:pPr>
            </a:p>
          </p:txBody>
        </p:sp>
        <p:sp>
          <p:nvSpPr>
            <p:cNvPr id="180" name="Oval 7"/>
            <p:cNvSpPr/>
            <p:nvPr/>
          </p:nvSpPr>
          <p:spPr>
            <a:xfrm>
              <a:off x="443730" y="0"/>
              <a:ext cx="115205" cy="11520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 sz="3600">
                  <a:solidFill>
                    <a:srgbClr val="D5D5D5"/>
                  </a:solidFill>
                </a:defRPr>
              </a:pPr>
            </a:p>
          </p:txBody>
        </p:sp>
      </p:grpSp>
      <p:pic>
        <p:nvPicPr>
          <p:cNvPr id="18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21" y="2793965"/>
            <a:ext cx="7319555" cy="160571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1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2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1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5" name="平面物体凹凸检测利器…"/>
          <p:cNvSpPr txBox="1"/>
          <p:nvPr/>
        </p:nvSpPr>
        <p:spPr>
          <a:xfrm>
            <a:off x="1009884" y="6931865"/>
            <a:ext cx="5632974" cy="296111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just" defTabSz="914400">
              <a:lnSpc>
                <a:spcPct val="150000"/>
              </a:lnSpc>
              <a:defRPr sz="3200" spc="-56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水冷高达</a:t>
            </a:r>
            <a:r>
              <a:rPr sz="3300" b="1" spc="-42">
                <a:solidFill>
                  <a:srgbClr val="73FDFF"/>
                </a:solidFill>
              </a:rPr>
              <a:t>1000</a:t>
            </a:r>
            <a:r>
              <a:rPr sz="3300" spc="-42">
                <a:solidFill>
                  <a:srgbClr val="73FDFF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万</a:t>
            </a:r>
            <a:r>
              <a:rPr sz="3300" b="1" spc="-64">
                <a:solidFill>
                  <a:srgbClr val="73FDFF"/>
                </a:solidFill>
              </a:rPr>
              <a:t>LUX</a:t>
            </a:r>
            <a:r>
              <a:rPr spc="-64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的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工作</a:t>
            </a:r>
            <a:r>
              <a:rPr spc="-345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面</a:t>
            </a:r>
            <a:r>
              <a:rPr spc="128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照度，轻松应对高速检测需求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just" defTabSz="914400">
              <a:lnSpc>
                <a:spcPct val="150000"/>
              </a:lnSpc>
              <a:defRPr sz="2800" spc="-45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just" defTabSz="914400">
              <a:lnSpc>
                <a:spcPct val="150000"/>
              </a:lnSpc>
              <a:defRPr sz="2800" spc="-45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发明专利号：</a:t>
            </a:r>
            <a:r>
              <a:t>ZL 2023 10744325X</a:t>
            </a:r>
          </a:p>
        </p:txBody>
      </p:sp>
      <p:sp>
        <p:nvSpPr>
          <p:cNvPr id="316" name="线条"/>
          <p:cNvSpPr/>
          <p:nvPr/>
        </p:nvSpPr>
        <p:spPr>
          <a:xfrm>
            <a:off x="1009884" y="6479740"/>
            <a:ext cx="5632974" cy="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317" name="产品特点："/>
          <p:cNvSpPr txBox="1"/>
          <p:nvPr/>
        </p:nvSpPr>
        <p:spPr>
          <a:xfrm>
            <a:off x="8774986" y="1184423"/>
            <a:ext cx="2654301" cy="812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40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318" name="◆ 采用玻璃导光板，表面不易划伤，极易清洁。…"/>
          <p:cNvSpPr txBox="1"/>
          <p:nvPr/>
        </p:nvSpPr>
        <p:spPr>
          <a:xfrm>
            <a:off x="8788080" y="2191732"/>
            <a:ext cx="14185920" cy="5196294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 、独特的光学设计，将光源的出光效率大幅提升至最高1000万LUX</a:t>
            </a:r>
            <a:r>
              <a:rPr lang="en-US" dirty="0"/>
              <a:t>(</a:t>
            </a:r>
            <a:r>
              <a:rPr dirty="0" err="1"/>
              <a:t>水冷散热</a:t>
            </a:r>
            <a:r>
              <a:rPr lang="en-US" dirty="0"/>
              <a:t>)</a:t>
            </a:r>
            <a:r>
              <a:rPr dirty="0"/>
              <a:t>；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2 、</a:t>
            </a:r>
            <a:r>
              <a:rPr dirty="0" err="1"/>
              <a:t>专利的热管理平台，高效提高光源的使用寿命</a:t>
            </a:r>
            <a:r>
              <a:rPr dirty="0"/>
              <a:t>；</a:t>
            </a:r>
            <a:endParaRPr sz="2600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3 、</a:t>
            </a:r>
            <a:r>
              <a:rPr dirty="0" err="1"/>
              <a:t>通用的导热平台设计，用户可根据所需照度灵活选择冷却方式</a:t>
            </a:r>
            <a:r>
              <a:rPr dirty="0"/>
              <a:t>：</a:t>
            </a:r>
            <a:r>
              <a:rPr sz="2700" dirty="0"/>
              <a:t> </a:t>
            </a:r>
            <a:r>
              <a:rPr sz="2700" dirty="0" err="1"/>
              <a:t>自然冷却最高</a:t>
            </a:r>
            <a:endParaRPr sz="2700" dirty="0"/>
          </a:p>
          <a:p>
            <a:pPr algn="l" defTabSz="457200">
              <a:spcBef>
                <a:spcPts val="1200"/>
              </a:spcBef>
              <a:defRPr sz="27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      300万LUX、风冷最高500万LUX、气冷最高800万LUX、水冷最高1000万LUX；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4 、高截止性和高均匀性，整体均匀度≥90%；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5 、倍增的结构设计，长度最长可达4800mm，且无光斑间隙；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6 、</a:t>
            </a:r>
            <a:r>
              <a:rPr dirty="0" err="1"/>
              <a:t>白、红、绿、蓝和红外五种光可选</a:t>
            </a:r>
            <a:r>
              <a:rPr dirty="0"/>
              <a:t>；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7、有多种照射方式：汇聚、平行、</a:t>
            </a:r>
            <a:r>
              <a:rPr lang="zh-CN" altLang="en-US" dirty="0"/>
              <a:t>长边</a:t>
            </a:r>
            <a:r>
              <a:rPr dirty="0" err="1"/>
              <a:t>斜光（单偏，双偏</a:t>
            </a:r>
            <a:r>
              <a:rPr dirty="0"/>
              <a:t>）、</a:t>
            </a:r>
            <a:r>
              <a:rPr lang="zh-CN" altLang="en-US" dirty="0"/>
              <a:t>短边</a:t>
            </a:r>
            <a:r>
              <a:rPr dirty="0" err="1"/>
              <a:t>单偏斜光、交叉线</a:t>
            </a:r>
            <a:r>
              <a:rPr dirty="0"/>
              <a:t>、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      </a:t>
            </a:r>
            <a:r>
              <a:rPr dirty="0" err="1"/>
              <a:t>同轴；可特殊定制照射方向</a:t>
            </a:r>
            <a:r>
              <a:rPr dirty="0"/>
              <a:t>。</a:t>
            </a:r>
            <a:endParaRPr dirty="0"/>
          </a:p>
        </p:txBody>
      </p:sp>
      <p:sp>
        <p:nvSpPr>
          <p:cNvPr id="319" name="HV-LR汇聚型…"/>
          <p:cNvSpPr txBox="1"/>
          <p:nvPr/>
        </p:nvSpPr>
        <p:spPr>
          <a:xfrm>
            <a:off x="1009884" y="4448947"/>
            <a:ext cx="5933842" cy="157992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HV-</a:t>
            </a:r>
            <a:r>
              <a:rPr dirty="0" err="1"/>
              <a:t>LR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超高亮线</a:t>
            </a:r>
            <a:endParaRPr lang="en-US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光源系列</a:t>
            </a:r>
            <a:endParaRPr sz="3600" dirty="0"/>
          </a:p>
        </p:txBody>
      </p:sp>
      <p:pic>
        <p:nvPicPr>
          <p:cNvPr id="320" name="图片 2" descr="图片 2"/>
          <p:cNvPicPr>
            <a:picLocks noChangeAspect="1"/>
          </p:cNvPicPr>
          <p:nvPr/>
        </p:nvPicPr>
        <p:blipFill>
          <a:blip r:embed="rId4"/>
          <a:srcRect t="7423" r="13595" b="2120"/>
          <a:stretch>
            <a:fillRect/>
          </a:stretch>
        </p:blipFill>
        <p:spPr>
          <a:xfrm>
            <a:off x="8836952" y="8496700"/>
            <a:ext cx="7933947" cy="430523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3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4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6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7" name="文本框 10"/>
          <p:cNvSpPr txBox="1"/>
          <p:nvPr/>
        </p:nvSpPr>
        <p:spPr>
          <a:xfrm>
            <a:off x="8923290" y="2086888"/>
            <a:ext cx="5068575" cy="774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>
              <a:defRPr sz="3800"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rPr dirty="0" err="1"/>
              <a:t>产品使用示意图</a:t>
            </a:r>
            <a:endParaRPr dirty="0"/>
          </a:p>
        </p:txBody>
      </p:sp>
      <p:sp>
        <p:nvSpPr>
          <p:cNvPr id="328" name="文本框 13"/>
          <p:cNvSpPr txBox="1"/>
          <p:nvPr/>
        </p:nvSpPr>
        <p:spPr>
          <a:xfrm>
            <a:off x="8960756" y="8671402"/>
            <a:ext cx="4917444" cy="7747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>
              <a:defRPr sz="3800"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rPr dirty="0" err="1"/>
              <a:t>主要特点</a:t>
            </a:r>
            <a:r>
              <a:rPr dirty="0"/>
              <a:t>：</a:t>
            </a:r>
            <a:endParaRPr dirty="0"/>
          </a:p>
        </p:txBody>
      </p:sp>
      <p:sp>
        <p:nvSpPr>
          <p:cNvPr id="329" name="文本框 14"/>
          <p:cNvSpPr txBox="1"/>
          <p:nvPr/>
        </p:nvSpPr>
        <p:spPr>
          <a:xfrm>
            <a:off x="9014017" y="9712245"/>
            <a:ext cx="10469007" cy="1701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/>
              <a:t>可自行更换的菲涅尔透镜结构，轻松应对不同的工作距的要求</a:t>
            </a:r>
            <a:r>
              <a:rPr dirty="0"/>
              <a:t>，</a:t>
            </a:r>
            <a:endParaRPr dirty="0"/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/>
              <a:t>有三种工作距可选</a:t>
            </a:r>
            <a:r>
              <a:rPr dirty="0"/>
              <a:t>： 50mm、75mm和100mm。</a:t>
            </a:r>
            <a:endParaRPr dirty="0"/>
          </a:p>
        </p:txBody>
      </p:sp>
      <p:sp>
        <p:nvSpPr>
          <p:cNvPr id="330" name="LV-HR汇聚型线光源"/>
          <p:cNvSpPr txBox="1"/>
          <p:nvPr/>
        </p:nvSpPr>
        <p:spPr>
          <a:xfrm>
            <a:off x="931493" y="5609472"/>
            <a:ext cx="4991101" cy="939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汇聚型线光源系列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31" name="线条"/>
          <p:cNvSpPr/>
          <p:nvPr/>
        </p:nvSpPr>
        <p:spPr>
          <a:xfrm>
            <a:off x="931493" y="6760874"/>
            <a:ext cx="484996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grpSp>
        <p:nvGrpSpPr>
          <p:cNvPr id="337" name="成组"/>
          <p:cNvGrpSpPr/>
          <p:nvPr/>
        </p:nvGrpSpPr>
        <p:grpSpPr>
          <a:xfrm>
            <a:off x="8991268" y="3274651"/>
            <a:ext cx="12820830" cy="4455360"/>
            <a:chOff x="0" y="0"/>
            <a:chExt cx="12820829" cy="4455359"/>
          </a:xfrm>
        </p:grpSpPr>
        <p:sp>
          <p:nvSpPr>
            <p:cNvPr id="332" name="矩形"/>
            <p:cNvSpPr/>
            <p:nvPr/>
          </p:nvSpPr>
          <p:spPr>
            <a:xfrm>
              <a:off x="0" y="0"/>
              <a:ext cx="12820830" cy="445536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3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pic>
          <p:nvPicPr>
            <p:cNvPr id="333" name="图片 3" descr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4377" y="297590"/>
              <a:ext cx="5314951" cy="3964468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334" name="图片 8" descr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826" y="497140"/>
              <a:ext cx="5922171" cy="370522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335" name="矩形"/>
            <p:cNvSpPr/>
            <p:nvPr/>
          </p:nvSpPr>
          <p:spPr>
            <a:xfrm>
              <a:off x="5451640" y="1714752"/>
              <a:ext cx="1270001" cy="6116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/>
          </p:txBody>
        </p:sp>
        <p:sp>
          <p:nvSpPr>
            <p:cNvPr id="336" name="文本框 14"/>
            <p:cNvSpPr txBox="1"/>
            <p:nvPr/>
          </p:nvSpPr>
          <p:spPr>
            <a:xfrm>
              <a:off x="4892909" y="1791951"/>
              <a:ext cx="200858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457200">
                <a:spcBef>
                  <a:spcPts val="1200"/>
                </a:spcBef>
                <a:defRPr sz="2000">
                  <a:solidFill>
                    <a:srgbClr val="474747"/>
                  </a:solidFill>
                  <a:latin typeface="方正兰亭纤黑简体"/>
                  <a:ea typeface="方正兰亭纤黑简体"/>
                  <a:cs typeface="方正兰亭纤黑简体"/>
                  <a:sym typeface="方正兰亭纤黑简体"/>
                </a:defRPr>
              </a:pPr>
              <a:r>
                <a:t>菲涅尔透镜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4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4" name="HV-LR平行线光源系列"/>
          <p:cNvSpPr txBox="1"/>
          <p:nvPr/>
        </p:nvSpPr>
        <p:spPr>
          <a:xfrm>
            <a:off x="831551" y="6246211"/>
            <a:ext cx="4515613" cy="939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平行线光源系列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45" name="文本框 7"/>
          <p:cNvSpPr txBox="1"/>
          <p:nvPr/>
        </p:nvSpPr>
        <p:spPr>
          <a:xfrm>
            <a:off x="9558412" y="1893154"/>
            <a:ext cx="3411075" cy="736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>
              <a:defRPr sz="3600"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产品使用示意图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346" name="文本框 8"/>
          <p:cNvSpPr txBox="1"/>
          <p:nvPr/>
        </p:nvSpPr>
        <p:spPr>
          <a:xfrm>
            <a:off x="9489253" y="8331016"/>
            <a:ext cx="5244470" cy="736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>
              <a:defRPr sz="3600"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平行光照度变化示意图</a:t>
            </a:r>
            <a:endParaRPr dirty="0"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347" name="矩形"/>
          <p:cNvSpPr/>
          <p:nvPr/>
        </p:nvSpPr>
        <p:spPr>
          <a:xfrm>
            <a:off x="9571980" y="2994579"/>
            <a:ext cx="12820831" cy="4455361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48" name="矩形"/>
          <p:cNvSpPr/>
          <p:nvPr/>
        </p:nvSpPr>
        <p:spPr>
          <a:xfrm>
            <a:off x="9571980" y="9353474"/>
            <a:ext cx="12820831" cy="2456671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349" name="图片 1" descr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6226" y="3213030"/>
            <a:ext cx="6187525" cy="40184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0" name="图片 4" descr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8400" y="9380946"/>
            <a:ext cx="9613900" cy="24037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1" name="线条"/>
          <p:cNvSpPr/>
          <p:nvPr/>
        </p:nvSpPr>
        <p:spPr>
          <a:xfrm>
            <a:off x="1060232" y="7436220"/>
            <a:ext cx="4216296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4" name="矩形"/>
          <p:cNvSpPr/>
          <p:nvPr/>
        </p:nvSpPr>
        <p:spPr>
          <a:xfrm>
            <a:off x="9300889" y="3258681"/>
            <a:ext cx="12487814" cy="5474211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55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56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5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9" name="HV-LR斜光（单、双偏）…"/>
          <p:cNvSpPr txBox="1"/>
          <p:nvPr/>
        </p:nvSpPr>
        <p:spPr>
          <a:xfrm>
            <a:off x="983149" y="5972068"/>
            <a:ext cx="6001643" cy="151836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6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长边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斜光（单、双偏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）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6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线光源系列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60" name="文本框 7"/>
          <p:cNvSpPr txBox="1"/>
          <p:nvPr/>
        </p:nvSpPr>
        <p:spPr>
          <a:xfrm>
            <a:off x="9191091" y="1997506"/>
            <a:ext cx="12192004" cy="736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>
              <a:defRPr sz="3600"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产品使用示意图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361" name="文本框 3"/>
          <p:cNvSpPr txBox="1"/>
          <p:nvPr/>
        </p:nvSpPr>
        <p:spPr>
          <a:xfrm>
            <a:off x="10819907" y="7641930"/>
            <a:ext cx="3696190" cy="564257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30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长边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单偏照射示意图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62" name="文本框 4"/>
          <p:cNvSpPr txBox="1"/>
          <p:nvPr/>
        </p:nvSpPr>
        <p:spPr>
          <a:xfrm>
            <a:off x="17229030" y="7641930"/>
            <a:ext cx="3544993" cy="564257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>
            <a:lvl1pPr algn="l">
              <a:defRPr sz="30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长边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双偏照射示意图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363" name="图片 1" descr="图片 1"/>
          <p:cNvPicPr>
            <a:picLocks noChangeAspect="1"/>
          </p:cNvPicPr>
          <p:nvPr/>
        </p:nvPicPr>
        <p:blipFill>
          <a:blip r:embed="rId4"/>
          <a:srcRect l="3062" t="5098" r="4469" b="8667"/>
          <a:stretch>
            <a:fillRect/>
          </a:stretch>
        </p:blipFill>
        <p:spPr>
          <a:xfrm>
            <a:off x="9894090" y="3731973"/>
            <a:ext cx="11587145" cy="35089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4" name="线条"/>
          <p:cNvSpPr/>
          <p:nvPr/>
        </p:nvSpPr>
        <p:spPr>
          <a:xfrm>
            <a:off x="1072554" y="7869304"/>
            <a:ext cx="5575817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365" name="文本框 14"/>
          <p:cNvSpPr txBox="1"/>
          <p:nvPr/>
        </p:nvSpPr>
        <p:spPr>
          <a:xfrm>
            <a:off x="9300890" y="9574966"/>
            <a:ext cx="8401324" cy="1763496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3800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长边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单偏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照射有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汇聚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和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平行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两种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lnSpc>
                <a:spcPct val="150000"/>
              </a:lnSpc>
              <a:defRPr sz="3800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2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长边双偏照射有汇聚和平行两种。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868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8" name="矩形"/>
          <p:cNvSpPr/>
          <p:nvPr/>
        </p:nvSpPr>
        <p:spPr>
          <a:xfrm>
            <a:off x="8054903" y="1955346"/>
            <a:ext cx="14519347" cy="818877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</a:ln>
        </p:spPr>
        <p:txBody>
          <a:bodyPr lIns="50800" tIns="50800" rIns="50800" bIns="50800" anchor="ctr"/>
          <a:lstStyle/>
          <a:p>
            <a:endParaRPr lang="zh-CN" altLang="en-US" dirty="0"/>
          </a:p>
        </p:txBody>
      </p:sp>
      <p:sp>
        <p:nvSpPr>
          <p:cNvPr id="369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0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2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3" name="HV-LR平行线光源系列…"/>
          <p:cNvSpPr txBox="1"/>
          <p:nvPr/>
        </p:nvSpPr>
        <p:spPr>
          <a:xfrm>
            <a:off x="981840" y="6215996"/>
            <a:ext cx="5784661" cy="810478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46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短边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斜光线光源系列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74" name="线条"/>
          <p:cNvSpPr/>
          <p:nvPr/>
        </p:nvSpPr>
        <p:spPr>
          <a:xfrm>
            <a:off x="1037518" y="7736948"/>
            <a:ext cx="5268958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689" y="3842329"/>
            <a:ext cx="4483149" cy="40293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8410" y="3982567"/>
            <a:ext cx="4317268" cy="3661378"/>
          </a:xfrm>
          <a:prstGeom prst="rect">
            <a:avLst/>
          </a:prstGeom>
        </p:spPr>
      </p:pic>
      <p:sp>
        <p:nvSpPr>
          <p:cNvPr id="375" name="文本框 14"/>
          <p:cNvSpPr txBox="1"/>
          <p:nvPr/>
        </p:nvSpPr>
        <p:spPr>
          <a:xfrm>
            <a:off x="9456689" y="8623518"/>
            <a:ext cx="5208029" cy="5950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800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zh-CN" altLang="en-US" sz="3200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短边斜光</a:t>
            </a:r>
            <a:r>
              <a:rPr sz="3200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左偏</a:t>
            </a:r>
            <a:r>
              <a:rPr lang="zh-CN" altLang="en-US" sz="3200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照射示意图</a:t>
            </a:r>
            <a:endParaRPr sz="3200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066504" y="8623518"/>
            <a:ext cx="554712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 sz="4800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zh-CN" altLang="en-US" sz="3200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短边斜光右偏照射示意图</a:t>
            </a:r>
            <a:endParaRPr lang="zh-CN" altLang="en-US" sz="3200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9" name="矩形"/>
          <p:cNvSpPr/>
          <p:nvPr/>
        </p:nvSpPr>
        <p:spPr>
          <a:xfrm>
            <a:off x="7833374" y="2192786"/>
            <a:ext cx="15634005" cy="769579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</a:ln>
        </p:spPr>
        <p:txBody>
          <a:bodyPr lIns="50800" tIns="50800" rIns="50800" bIns="50800" anchor="ctr"/>
          <a:lstStyle/>
          <a:p/>
        </p:txBody>
      </p:sp>
      <p:sp>
        <p:nvSpPr>
          <p:cNvPr id="38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4" name="HV-LR斜光（单、双偏）…"/>
          <p:cNvSpPr txBox="1"/>
          <p:nvPr/>
        </p:nvSpPr>
        <p:spPr>
          <a:xfrm>
            <a:off x="916621" y="6246914"/>
            <a:ext cx="4411464" cy="84125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交叉线光源系列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85" name="线条"/>
          <p:cNvSpPr/>
          <p:nvPr/>
        </p:nvSpPr>
        <p:spPr>
          <a:xfrm>
            <a:off x="952501" y="7484790"/>
            <a:ext cx="5528942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615" y="2312834"/>
            <a:ext cx="10490298" cy="7455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326381" y="10443671"/>
            <a:ext cx="7165181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lang="zh-CN" altLang="en-US" sz="4800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交叉线光照射示意图</a:t>
            </a:r>
            <a:endParaRPr lang="zh-CN" altLang="en-US" sz="4800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9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4" name="HV-LR斜光（单、双偏）…"/>
          <p:cNvSpPr txBox="1"/>
          <p:nvPr/>
        </p:nvSpPr>
        <p:spPr>
          <a:xfrm>
            <a:off x="925162" y="6276383"/>
            <a:ext cx="4381501" cy="939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同轴线光源系列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395" name="线条"/>
          <p:cNvSpPr/>
          <p:nvPr/>
        </p:nvSpPr>
        <p:spPr>
          <a:xfrm>
            <a:off x="936333" y="7460571"/>
            <a:ext cx="4359159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396" name="文本框 4"/>
          <p:cNvSpPr txBox="1"/>
          <p:nvPr/>
        </p:nvSpPr>
        <p:spPr>
          <a:xfrm>
            <a:off x="12916763" y="1388563"/>
            <a:ext cx="5637074" cy="1158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l">
              <a:defRPr sz="60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 err="1"/>
              <a:t>同轴照射示意图</a:t>
            </a:r>
            <a:r>
              <a:rPr dirty="0"/>
              <a:t> 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926" y="3434266"/>
            <a:ext cx="10844211" cy="80526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9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20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21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2" name="HV-GX100W…"/>
          <p:cNvSpPr txBox="1"/>
          <p:nvPr/>
        </p:nvSpPr>
        <p:spPr>
          <a:xfrm>
            <a:off x="942021" y="3673822"/>
            <a:ext cx="5600701" cy="165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HV-GX100W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多功能超亮光纤光源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23" name="平面物体凹凸检测利器…"/>
          <p:cNvSpPr txBox="1"/>
          <p:nvPr/>
        </p:nvSpPr>
        <p:spPr>
          <a:xfrm>
            <a:off x="878797" y="6109217"/>
            <a:ext cx="5752550" cy="673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120000"/>
              </a:lnSpc>
              <a:defRPr sz="3200" spc="-56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专为高速、高精度检测量身定制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24" name="线条"/>
          <p:cNvSpPr/>
          <p:nvPr/>
        </p:nvSpPr>
        <p:spPr>
          <a:xfrm flipV="1">
            <a:off x="965831" y="5670790"/>
            <a:ext cx="5578482" cy="3873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25" name="产品特点："/>
          <p:cNvSpPr txBox="1"/>
          <p:nvPr/>
        </p:nvSpPr>
        <p:spPr>
          <a:xfrm>
            <a:off x="8599168" y="1629428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26" name="◆ 采用玻璃导光板，表面不易划伤，极易清洁。…"/>
          <p:cNvSpPr txBox="1"/>
          <p:nvPr/>
        </p:nvSpPr>
        <p:spPr>
          <a:xfrm>
            <a:off x="8599168" y="2547339"/>
            <a:ext cx="15459866" cy="972054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、超高亮度</a:t>
            </a:r>
            <a:r>
              <a:rPr dirty="0">
                <a:solidFill>
                  <a:srgbClr val="FF0000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（</a:t>
            </a:r>
            <a:r>
              <a:rPr b="1" dirty="0">
                <a:solidFill>
                  <a:srgbClr val="FF0000"/>
                </a:solidFill>
              </a:rPr>
              <a:t>6000</a:t>
            </a:r>
            <a:r>
              <a:rPr dirty="0">
                <a:solidFill>
                  <a:srgbClr val="FF0000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万</a:t>
            </a:r>
            <a:r>
              <a:rPr b="1" dirty="0">
                <a:solidFill>
                  <a:srgbClr val="FF0000"/>
                </a:solidFill>
              </a:rPr>
              <a:t>LUX</a:t>
            </a:r>
            <a:r>
              <a:rPr dirty="0">
                <a:solidFill>
                  <a:srgbClr val="FF0000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）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，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信号滤波功能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(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高效杜绝干扰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)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2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、多亮度高速切断功能，内、外同步选择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(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同步精度</a:t>
            </a:r>
            <a:r>
              <a:rPr dirty="0"/>
              <a:t>&lt;300nS</a:t>
            </a:r>
            <a:r>
              <a:rPr lang="en-US" dirty="0"/>
              <a:t>)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3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、可实现替代氙气闪光光源的高输出；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4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、搭载信号滤波器功能、线性调整功能、光亮反馈系统；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5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、可通过</a:t>
            </a:r>
            <a:r>
              <a:rPr dirty="0"/>
              <a:t>LCD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显示屏轻松确定运行状态、多种通信方式实现外部控制；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6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、具备滤镜装配接口。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400">
                <a:solidFill>
                  <a:srgbClr val="474747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400">
                <a:solidFill>
                  <a:srgbClr val="474747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技术优势</a:t>
            </a:r>
            <a:r>
              <a:rPr dirty="0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：</a:t>
            </a:r>
            <a:endParaRPr dirty="0"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借助优异的光学设计，采用极低的能耗获得极高的光输出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2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搭载智能光反馈系统，轻松实现恒定的光输出及准确的光源亮度设置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3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、智能光源亮度校准，配合线性恒流控制，可实现</a:t>
            </a:r>
            <a:r>
              <a:rPr dirty="0"/>
              <a:t>1000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级高分辨率调光；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4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可选择常亮发光、频闪发光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(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内部触发模式、外部触发模式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)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5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可通过手动控制，以太网、串行控制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(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使用专用的上位机界面进行外部控制</a:t>
            </a: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)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 spc="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6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、采用面板按键可做</a:t>
            </a:r>
            <a:r>
              <a:rPr dirty="0"/>
              <a:t>9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组亮度预设，使用上位机可做</a:t>
            </a:r>
            <a:r>
              <a:rPr dirty="0"/>
              <a:t>16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组输出亮度预设，轻松</a:t>
            </a:r>
            <a:endParaRPr lang="en-US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2600" spc="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      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应对各种复杂检测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427" name="picture 268" descr="picture 268"/>
          <p:cNvPicPr>
            <a:picLocks noChangeAspect="1"/>
          </p:cNvPicPr>
          <p:nvPr/>
        </p:nvPicPr>
        <p:blipFill>
          <a:blip r:embed="rId4"/>
          <a:srcRect l="29266" t="25411" r="17451"/>
          <a:stretch>
            <a:fillRect/>
          </a:stretch>
        </p:blipFill>
        <p:spPr>
          <a:xfrm>
            <a:off x="89875" y="6904473"/>
            <a:ext cx="5356896" cy="50699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8" name="文本框 2"/>
          <p:cNvSpPr txBox="1"/>
          <p:nvPr/>
        </p:nvSpPr>
        <p:spPr>
          <a:xfrm>
            <a:off x="875300" y="12198308"/>
            <a:ext cx="6566671" cy="5867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l">
              <a:lnSpc>
                <a:spcPct val="150000"/>
              </a:lnSpc>
              <a:defRPr sz="28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</a:t>
            </a:r>
            <a:r>
              <a:rPr dirty="0"/>
              <a:t>297mm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，宽</a:t>
            </a:r>
            <a:r>
              <a:rPr dirty="0"/>
              <a:t>188mm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，高</a:t>
            </a:r>
            <a:r>
              <a:rPr dirty="0"/>
              <a:t>240mm</a:t>
            </a:r>
            <a:endParaRPr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1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32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4" name="HV-GX100W…"/>
          <p:cNvSpPr txBox="1"/>
          <p:nvPr/>
        </p:nvSpPr>
        <p:spPr>
          <a:xfrm>
            <a:off x="942021" y="3927821"/>
            <a:ext cx="5600701" cy="165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HV-GX100W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多功能超亮光纤光源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35" name="线条"/>
          <p:cNvSpPr/>
          <p:nvPr/>
        </p:nvSpPr>
        <p:spPr>
          <a:xfrm flipV="1">
            <a:off x="965831" y="6089890"/>
            <a:ext cx="5578481" cy="3873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pic>
        <p:nvPicPr>
          <p:cNvPr id="436" name="picture 268" descr="picture 268"/>
          <p:cNvPicPr>
            <a:picLocks noChangeAspect="1"/>
          </p:cNvPicPr>
          <p:nvPr/>
        </p:nvPicPr>
        <p:blipFill>
          <a:blip r:embed="rId4"/>
          <a:srcRect l="29266" t="25411" r="17450"/>
          <a:stretch>
            <a:fillRect/>
          </a:stretch>
        </p:blipFill>
        <p:spPr>
          <a:xfrm>
            <a:off x="89875" y="6460574"/>
            <a:ext cx="5356897" cy="50699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7" name="文本框 2"/>
          <p:cNvSpPr txBox="1"/>
          <p:nvPr/>
        </p:nvSpPr>
        <p:spPr>
          <a:xfrm>
            <a:off x="875300" y="11856249"/>
            <a:ext cx="6566671" cy="5867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l">
              <a:lnSpc>
                <a:spcPct val="150000"/>
              </a:lnSpc>
              <a:defRPr sz="28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长</a:t>
            </a:r>
            <a:r>
              <a:t>297mm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，宽</a:t>
            </a:r>
            <a:r>
              <a:t>188mm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，高</a:t>
            </a:r>
            <a:r>
              <a:t>240mm</a:t>
            </a:r>
          </a:p>
        </p:txBody>
      </p:sp>
      <p:sp>
        <p:nvSpPr>
          <p:cNvPr id="438" name="◆ 采用玻璃导光板，表面不易划伤，极易清洁。…"/>
          <p:cNvSpPr txBox="1"/>
          <p:nvPr/>
        </p:nvSpPr>
        <p:spPr>
          <a:xfrm>
            <a:off x="8789889" y="2426209"/>
            <a:ext cx="2185832" cy="812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50000"/>
              </a:lnSpc>
              <a:spcBef>
                <a:spcPts val="1200"/>
              </a:spcBef>
              <a:defRPr sz="40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t>点状光纤</a:t>
            </a:r>
          </a:p>
        </p:txBody>
      </p:sp>
      <p:sp>
        <p:nvSpPr>
          <p:cNvPr id="439" name="◆ 采用玻璃导光板，表面不易划伤，极易清洁。…"/>
          <p:cNvSpPr txBox="1"/>
          <p:nvPr/>
        </p:nvSpPr>
        <p:spPr>
          <a:xfrm>
            <a:off x="8789889" y="6451600"/>
            <a:ext cx="2185832" cy="812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50000"/>
              </a:lnSpc>
              <a:spcBef>
                <a:spcPts val="1200"/>
              </a:spcBef>
              <a:defRPr sz="40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t>环形光纤</a:t>
            </a:r>
          </a:p>
        </p:txBody>
      </p:sp>
      <p:sp>
        <p:nvSpPr>
          <p:cNvPr id="440" name="◆ 采用玻璃导光板，表面不易划伤，极易清洁。…"/>
          <p:cNvSpPr txBox="1"/>
          <p:nvPr/>
        </p:nvSpPr>
        <p:spPr>
          <a:xfrm>
            <a:off x="8789889" y="10421619"/>
            <a:ext cx="2185832" cy="812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50000"/>
              </a:lnSpc>
              <a:spcBef>
                <a:spcPts val="1200"/>
              </a:spcBef>
              <a:defRPr sz="40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t>线形光纤</a:t>
            </a:r>
          </a:p>
        </p:txBody>
      </p:sp>
      <p:grpSp>
        <p:nvGrpSpPr>
          <p:cNvPr id="443" name="组合 11"/>
          <p:cNvGrpSpPr/>
          <p:nvPr/>
        </p:nvGrpSpPr>
        <p:grpSpPr>
          <a:xfrm>
            <a:off x="11743690" y="9182734"/>
            <a:ext cx="9630410" cy="3290571"/>
            <a:chOff x="0" y="0"/>
            <a:chExt cx="9630408" cy="3290570"/>
          </a:xfrm>
        </p:grpSpPr>
        <p:pic>
          <p:nvPicPr>
            <p:cNvPr id="441" name="图片 6" descr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3689"/>
              <a:ext cx="5091130" cy="3276161"/>
            </a:xfrm>
            <a:prstGeom prst="rect">
              <a:avLst/>
            </a:prstGeom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</p:pic>
        <p:pic>
          <p:nvPicPr>
            <p:cNvPr id="442" name="图片 13" descr="图片 13"/>
            <p:cNvPicPr>
              <a:picLocks noChangeAspect="1"/>
            </p:cNvPicPr>
            <p:nvPr/>
          </p:nvPicPr>
          <p:blipFill>
            <a:blip r:embed="rId6"/>
            <a:srcRect l="1616"/>
            <a:stretch>
              <a:fillRect/>
            </a:stretch>
          </p:blipFill>
          <p:spPr>
            <a:xfrm>
              <a:off x="5090336" y="0"/>
              <a:ext cx="4540073" cy="3290571"/>
            </a:xfrm>
            <a:prstGeom prst="rect">
              <a:avLst/>
            </a:prstGeom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</p:pic>
      </p:grpSp>
      <p:grpSp>
        <p:nvGrpSpPr>
          <p:cNvPr id="446" name="组合 5"/>
          <p:cNvGrpSpPr/>
          <p:nvPr/>
        </p:nvGrpSpPr>
        <p:grpSpPr>
          <a:xfrm>
            <a:off x="11743690" y="5162370"/>
            <a:ext cx="9449436" cy="3464105"/>
            <a:chOff x="0" y="0"/>
            <a:chExt cx="9449434" cy="3464104"/>
          </a:xfrm>
        </p:grpSpPr>
        <p:pic>
          <p:nvPicPr>
            <p:cNvPr id="444" name="图片 10" descr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4976203" cy="3464105"/>
            </a:xfrm>
            <a:prstGeom prst="rect">
              <a:avLst/>
            </a:prstGeom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</p:pic>
        <p:pic>
          <p:nvPicPr>
            <p:cNvPr id="445" name="图片 15" descr="图片 15"/>
            <p:cNvPicPr>
              <a:picLocks noChangeAspect="1"/>
            </p:cNvPicPr>
            <p:nvPr/>
          </p:nvPicPr>
          <p:blipFill>
            <a:blip r:embed="rId8"/>
            <a:srcRect t="5555"/>
            <a:stretch>
              <a:fillRect/>
            </a:stretch>
          </p:blipFill>
          <p:spPr>
            <a:xfrm>
              <a:off x="4958376" y="2903"/>
              <a:ext cx="4491059" cy="3455395"/>
            </a:xfrm>
            <a:prstGeom prst="rect">
              <a:avLst/>
            </a:prstGeom>
            <a:ln w="9525" cap="flat">
              <a:solidFill>
                <a:srgbClr val="FF0000"/>
              </a:solidFill>
              <a:prstDash val="solid"/>
              <a:round/>
            </a:ln>
            <a:effectLst/>
          </p:spPr>
        </p:pic>
      </p:grpSp>
      <p:pic>
        <p:nvPicPr>
          <p:cNvPr id="447" name="图片 20" descr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3690" y="979996"/>
            <a:ext cx="9449436" cy="370522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5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4" name="HV-NTFD…"/>
          <p:cNvSpPr txBox="1"/>
          <p:nvPr/>
        </p:nvSpPr>
        <p:spPr>
          <a:xfrm>
            <a:off x="851976" y="4061242"/>
            <a:ext cx="5668882" cy="575945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HV-NTFD</a:t>
            </a:r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平面无影光源系列</a:t>
            </a:r>
          </a:p>
          <a:p>
            <a:pPr algn="l">
              <a:lnSpc>
                <a:spcPct val="150000"/>
              </a:lnSpc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——</a:t>
            </a:r>
            <a:r>
              <a:rPr sz="3800"/>
              <a:t>又称平面同轴光</a:t>
            </a:r>
            <a:endParaRPr sz="3800"/>
          </a:p>
          <a:p>
            <a:pPr algn="l">
              <a:lnSpc>
                <a:spcPct val="13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sz="3800"/>
          </a:p>
          <a:p>
            <a:pPr algn="l">
              <a:lnSpc>
                <a:spcPct val="13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提供6种尺寸与红、白、蓝色及红外光源</a:t>
            </a:r>
          </a:p>
          <a:p>
            <a:pPr algn="l">
              <a:lnSpc>
                <a:spcPct val="13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发明专利号： ZL 212110248623.0</a:t>
            </a:r>
          </a:p>
        </p:txBody>
      </p:sp>
      <p:pic>
        <p:nvPicPr>
          <p:cNvPr id="455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701" y="1367529"/>
            <a:ext cx="13484261" cy="4868246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41300" rotWithShape="0">
              <a:srgbClr val="000000">
                <a:alpha val="64038"/>
              </a:srgbClr>
            </a:outerShdw>
          </a:effectLst>
        </p:spPr>
      </p:pic>
      <p:sp>
        <p:nvSpPr>
          <p:cNvPr id="456" name="产品特点："/>
          <p:cNvSpPr txBox="1"/>
          <p:nvPr/>
        </p:nvSpPr>
        <p:spPr>
          <a:xfrm>
            <a:off x="9274037" y="6521305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57" name="◆ 采用玻璃导光板，表面不易划伤，极易清洁。…"/>
          <p:cNvSpPr txBox="1"/>
          <p:nvPr/>
        </p:nvSpPr>
        <p:spPr>
          <a:xfrm>
            <a:off x="9236073" y="7350124"/>
            <a:ext cx="13137519" cy="1892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侧面发光，经平面导光板漫射发光，均匀性好，轻巧紧凑，节省安装空间；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先进的光学设计，具备更高的通透性；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采用玻璃导光板，表面不易划伤，极易清洁。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58" name="适用范围："/>
          <p:cNvSpPr txBox="1"/>
          <p:nvPr/>
        </p:nvSpPr>
        <p:spPr>
          <a:xfrm>
            <a:off x="9235937" y="9951149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适用范围：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59" name="镜面、金属面、薄膜、玻璃、液晶零件等镜面物体的凹凸检测。"/>
          <p:cNvSpPr txBox="1"/>
          <p:nvPr/>
        </p:nvSpPr>
        <p:spPr>
          <a:xfrm>
            <a:off x="9236074" y="10767693"/>
            <a:ext cx="13697752" cy="161730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金属表面、曲面、凹凸面外观及印字检测，食品、药品的异物混入检测、包装品的字符识别、罐体表面的印字检测，锂电池的极耳缺陷检测、涂布缺陷检测、密封焊接缺陷检测等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60" name="线条"/>
          <p:cNvSpPr/>
          <p:nvPr/>
        </p:nvSpPr>
        <p:spPr>
          <a:xfrm flipV="1">
            <a:off x="897177" y="7118973"/>
            <a:ext cx="5578481" cy="3873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5" name="Rectangle 5"/>
          <p:cNvSpPr/>
          <p:nvPr/>
        </p:nvSpPr>
        <p:spPr>
          <a:xfrm>
            <a:off x="-1" y="6558685"/>
            <a:ext cx="24384008" cy="7157316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 sz="36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</a:p>
        </p:txBody>
      </p:sp>
      <p:sp>
        <p:nvSpPr>
          <p:cNvPr id="186" name="TextBox 10"/>
          <p:cNvSpPr txBox="1"/>
          <p:nvPr/>
        </p:nvSpPr>
        <p:spPr>
          <a:xfrm>
            <a:off x="1927005" y="10580241"/>
            <a:ext cx="1943101" cy="914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defRPr sz="3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PingFang SC Semibold"/>
                <a:ea typeface="PingFang SC Semibold"/>
                <a:cs typeface="PingFang SC Semibold"/>
                <a:sym typeface="PingFang SC Semibold"/>
              </a:rPr>
              <a:t>公司简介</a:t>
            </a:r>
            <a:endParaRPr>
              <a:latin typeface="PingFang SC Semibold"/>
              <a:ea typeface="PingFang SC Semibold"/>
              <a:cs typeface="PingFang SC Semibold"/>
              <a:sym typeface="PingFang SC Semibold"/>
            </a:endParaRPr>
          </a:p>
          <a:p>
            <a:pPr defTabSz="1828800">
              <a:lnSpc>
                <a:spcPct val="120000"/>
              </a:lnSpc>
              <a:defRPr sz="17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Company Profile</a:t>
            </a:r>
          </a:p>
        </p:txBody>
      </p:sp>
      <p:sp>
        <p:nvSpPr>
          <p:cNvPr id="187" name="TextBox 22"/>
          <p:cNvSpPr txBox="1"/>
          <p:nvPr/>
        </p:nvSpPr>
        <p:spPr>
          <a:xfrm>
            <a:off x="2029188" y="5099996"/>
            <a:ext cx="7958103" cy="46166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 defTabSz="1828800">
              <a:defRPr sz="3000" spc="125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/>
              <a:t>Machine vision </a:t>
            </a:r>
            <a:r>
              <a:rPr lang="en-US" dirty="0" err="1"/>
              <a:t>produts</a:t>
            </a:r>
            <a:r>
              <a:rPr dirty="0"/>
              <a:t>  supplier </a:t>
            </a:r>
            <a:endParaRPr dirty="0"/>
          </a:p>
        </p:txBody>
      </p:sp>
      <p:sp>
        <p:nvSpPr>
          <p:cNvPr id="188" name="机器视觉光源解决方案供应商"/>
          <p:cNvSpPr txBox="1"/>
          <p:nvPr/>
        </p:nvSpPr>
        <p:spPr>
          <a:xfrm>
            <a:off x="1989326" y="3834730"/>
            <a:ext cx="7886701" cy="1308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6800" spc="0">
                <a:solidFill>
                  <a:srgbClr val="424242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rPr dirty="0" err="1">
                <a:latin typeface="Lantinghei SC Heavy"/>
                <a:ea typeface="Lantinghei SC Heavy"/>
                <a:cs typeface="Lantinghei SC Heavy"/>
                <a:sym typeface="Lantinghei SC Heavy"/>
              </a:rPr>
              <a:t>机器视觉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产品供应商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189" name="TextBox 10"/>
          <p:cNvSpPr txBox="1"/>
          <p:nvPr/>
        </p:nvSpPr>
        <p:spPr>
          <a:xfrm>
            <a:off x="6895068" y="10580241"/>
            <a:ext cx="2224597" cy="914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defRPr sz="3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PingFang SC Semibold"/>
                <a:ea typeface="PingFang SC Semibold"/>
                <a:cs typeface="PingFang SC Semibold"/>
                <a:sym typeface="PingFang SC Semibold"/>
              </a:rPr>
              <a:t>产品介绍</a:t>
            </a:r>
            <a:endParaRPr>
              <a:latin typeface="PingFang SC Semibold"/>
              <a:ea typeface="PingFang SC Semibold"/>
              <a:cs typeface="PingFang SC Semibold"/>
              <a:sym typeface="PingFang SC Semibold"/>
            </a:endParaRPr>
          </a:p>
          <a:p>
            <a:pPr defTabSz="1828800">
              <a:lnSpc>
                <a:spcPct val="120000"/>
              </a:lnSpc>
              <a:defRPr sz="17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Product Introduction</a:t>
            </a:r>
          </a:p>
        </p:txBody>
      </p:sp>
      <p:sp>
        <p:nvSpPr>
          <p:cNvPr id="190" name="TextBox 10"/>
          <p:cNvSpPr txBox="1"/>
          <p:nvPr/>
        </p:nvSpPr>
        <p:spPr>
          <a:xfrm>
            <a:off x="16965741" y="10491341"/>
            <a:ext cx="3131882" cy="10033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1828800">
              <a:lnSpc>
                <a:spcPct val="120000"/>
              </a:lnSpc>
              <a:defRPr sz="36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PingFang SC Semibold"/>
                <a:ea typeface="PingFang SC Semibold"/>
                <a:cs typeface="PingFang SC Semibold"/>
                <a:sym typeface="PingFang SC Semibold"/>
              </a:rPr>
              <a:t>定制服务</a:t>
            </a:r>
            <a:endParaRPr>
              <a:latin typeface="PingFang SC Semibold"/>
              <a:ea typeface="PingFang SC Semibold"/>
              <a:cs typeface="PingFang SC Semibold"/>
              <a:sym typeface="PingFang SC Semibold"/>
            </a:endParaRPr>
          </a:p>
          <a:p>
            <a:pPr defTabSz="1828800">
              <a:lnSpc>
                <a:spcPct val="120000"/>
              </a:lnSpc>
              <a:defRPr sz="17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customization service</a:t>
            </a:r>
          </a:p>
        </p:txBody>
      </p:sp>
      <p:pic>
        <p:nvPicPr>
          <p:cNvPr id="191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39" y="8410870"/>
            <a:ext cx="1600370" cy="162675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2" name="Freeform 84"/>
          <p:cNvSpPr/>
          <p:nvPr/>
        </p:nvSpPr>
        <p:spPr>
          <a:xfrm>
            <a:off x="7252241" y="8495575"/>
            <a:ext cx="1475896" cy="1488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95" y="3105"/>
                </a:moveTo>
                <a:cubicBezTo>
                  <a:pt x="16335" y="1080"/>
                  <a:pt x="13635" y="0"/>
                  <a:pt x="10800" y="0"/>
                </a:cubicBezTo>
                <a:cubicBezTo>
                  <a:pt x="7965" y="0"/>
                  <a:pt x="5265" y="1080"/>
                  <a:pt x="3105" y="3105"/>
                </a:cubicBezTo>
                <a:cubicBezTo>
                  <a:pt x="1080" y="5265"/>
                  <a:pt x="0" y="7965"/>
                  <a:pt x="0" y="10800"/>
                </a:cubicBezTo>
                <a:cubicBezTo>
                  <a:pt x="0" y="13635"/>
                  <a:pt x="1080" y="16335"/>
                  <a:pt x="3105" y="18495"/>
                </a:cubicBezTo>
                <a:cubicBezTo>
                  <a:pt x="5265" y="20520"/>
                  <a:pt x="7965" y="21600"/>
                  <a:pt x="10800" y="21600"/>
                </a:cubicBezTo>
                <a:cubicBezTo>
                  <a:pt x="13635" y="21600"/>
                  <a:pt x="16335" y="20520"/>
                  <a:pt x="18495" y="18495"/>
                </a:cubicBezTo>
                <a:cubicBezTo>
                  <a:pt x="20520" y="16335"/>
                  <a:pt x="21600" y="13635"/>
                  <a:pt x="21600" y="10800"/>
                </a:cubicBezTo>
                <a:cubicBezTo>
                  <a:pt x="21600" y="7965"/>
                  <a:pt x="20520" y="5265"/>
                  <a:pt x="18495" y="3105"/>
                </a:cubicBezTo>
                <a:close/>
                <a:moveTo>
                  <a:pt x="17820" y="16605"/>
                </a:moveTo>
                <a:cubicBezTo>
                  <a:pt x="14850" y="13500"/>
                  <a:pt x="14850" y="13500"/>
                  <a:pt x="14850" y="13500"/>
                </a:cubicBezTo>
                <a:cubicBezTo>
                  <a:pt x="15390" y="12825"/>
                  <a:pt x="15660" y="11880"/>
                  <a:pt x="15660" y="10800"/>
                </a:cubicBezTo>
                <a:cubicBezTo>
                  <a:pt x="15660" y="9720"/>
                  <a:pt x="15390" y="8775"/>
                  <a:pt x="14850" y="8100"/>
                </a:cubicBezTo>
                <a:cubicBezTo>
                  <a:pt x="17685" y="5130"/>
                  <a:pt x="17685" y="5130"/>
                  <a:pt x="17685" y="5130"/>
                </a:cubicBezTo>
                <a:cubicBezTo>
                  <a:pt x="17820" y="4995"/>
                  <a:pt x="17820" y="4995"/>
                  <a:pt x="17820" y="4995"/>
                </a:cubicBezTo>
                <a:cubicBezTo>
                  <a:pt x="19035" y="6615"/>
                  <a:pt x="19845" y="8640"/>
                  <a:pt x="19845" y="10800"/>
                </a:cubicBezTo>
                <a:cubicBezTo>
                  <a:pt x="19845" y="12960"/>
                  <a:pt x="19035" y="14985"/>
                  <a:pt x="17820" y="16605"/>
                </a:cubicBezTo>
                <a:close/>
                <a:moveTo>
                  <a:pt x="7695" y="10800"/>
                </a:moveTo>
                <a:cubicBezTo>
                  <a:pt x="7695" y="9045"/>
                  <a:pt x="9045" y="7695"/>
                  <a:pt x="10800" y="7695"/>
                </a:cubicBezTo>
                <a:cubicBezTo>
                  <a:pt x="12555" y="7695"/>
                  <a:pt x="13905" y="9045"/>
                  <a:pt x="13905" y="10800"/>
                </a:cubicBezTo>
                <a:cubicBezTo>
                  <a:pt x="13905" y="12555"/>
                  <a:pt x="12555" y="13905"/>
                  <a:pt x="10800" y="13905"/>
                </a:cubicBezTo>
                <a:cubicBezTo>
                  <a:pt x="9045" y="13905"/>
                  <a:pt x="7695" y="12555"/>
                  <a:pt x="7695" y="10800"/>
                </a:cubicBezTo>
                <a:close/>
                <a:moveTo>
                  <a:pt x="16605" y="3780"/>
                </a:moveTo>
                <a:cubicBezTo>
                  <a:pt x="16470" y="3915"/>
                  <a:pt x="16470" y="3915"/>
                  <a:pt x="16470" y="3915"/>
                </a:cubicBezTo>
                <a:cubicBezTo>
                  <a:pt x="13500" y="6750"/>
                  <a:pt x="13500" y="6750"/>
                  <a:pt x="13500" y="6750"/>
                </a:cubicBezTo>
                <a:cubicBezTo>
                  <a:pt x="12825" y="6210"/>
                  <a:pt x="11880" y="5940"/>
                  <a:pt x="10800" y="5940"/>
                </a:cubicBezTo>
                <a:cubicBezTo>
                  <a:pt x="9720" y="5940"/>
                  <a:pt x="8775" y="6210"/>
                  <a:pt x="8100" y="6750"/>
                </a:cubicBezTo>
                <a:cubicBezTo>
                  <a:pt x="4995" y="3780"/>
                  <a:pt x="4995" y="3780"/>
                  <a:pt x="4995" y="3780"/>
                </a:cubicBezTo>
                <a:cubicBezTo>
                  <a:pt x="6615" y="2565"/>
                  <a:pt x="8640" y="1755"/>
                  <a:pt x="10800" y="1755"/>
                </a:cubicBezTo>
                <a:cubicBezTo>
                  <a:pt x="12960" y="1755"/>
                  <a:pt x="14985" y="2565"/>
                  <a:pt x="16605" y="3780"/>
                </a:cubicBezTo>
                <a:close/>
                <a:moveTo>
                  <a:pt x="3780" y="4995"/>
                </a:moveTo>
                <a:cubicBezTo>
                  <a:pt x="6750" y="8100"/>
                  <a:pt x="6750" y="8100"/>
                  <a:pt x="6750" y="8100"/>
                </a:cubicBezTo>
                <a:cubicBezTo>
                  <a:pt x="6210" y="8775"/>
                  <a:pt x="5940" y="9720"/>
                  <a:pt x="5940" y="10800"/>
                </a:cubicBezTo>
                <a:cubicBezTo>
                  <a:pt x="5940" y="11880"/>
                  <a:pt x="6210" y="12825"/>
                  <a:pt x="6750" y="13500"/>
                </a:cubicBezTo>
                <a:cubicBezTo>
                  <a:pt x="3780" y="16605"/>
                  <a:pt x="3780" y="16605"/>
                  <a:pt x="3780" y="16605"/>
                </a:cubicBezTo>
                <a:cubicBezTo>
                  <a:pt x="2565" y="14985"/>
                  <a:pt x="1755" y="12960"/>
                  <a:pt x="1755" y="10800"/>
                </a:cubicBezTo>
                <a:cubicBezTo>
                  <a:pt x="1755" y="8640"/>
                  <a:pt x="2565" y="6615"/>
                  <a:pt x="3780" y="4995"/>
                </a:cubicBezTo>
                <a:close/>
                <a:moveTo>
                  <a:pt x="4995" y="17820"/>
                </a:moveTo>
                <a:cubicBezTo>
                  <a:pt x="8100" y="14850"/>
                  <a:pt x="8100" y="14850"/>
                  <a:pt x="8100" y="14850"/>
                </a:cubicBezTo>
                <a:cubicBezTo>
                  <a:pt x="8775" y="15390"/>
                  <a:pt x="9720" y="15660"/>
                  <a:pt x="10800" y="15660"/>
                </a:cubicBezTo>
                <a:cubicBezTo>
                  <a:pt x="11880" y="15660"/>
                  <a:pt x="12825" y="15390"/>
                  <a:pt x="13500" y="14850"/>
                </a:cubicBezTo>
                <a:cubicBezTo>
                  <a:pt x="16605" y="17820"/>
                  <a:pt x="16605" y="17820"/>
                  <a:pt x="16605" y="17820"/>
                </a:cubicBezTo>
                <a:cubicBezTo>
                  <a:pt x="14985" y="19035"/>
                  <a:pt x="12960" y="19845"/>
                  <a:pt x="10800" y="19845"/>
                </a:cubicBezTo>
                <a:cubicBezTo>
                  <a:pt x="8640" y="19845"/>
                  <a:pt x="6615" y="19035"/>
                  <a:pt x="4995" y="1782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93" name="线条"/>
          <p:cNvSpPr/>
          <p:nvPr/>
        </p:nvSpPr>
        <p:spPr>
          <a:xfrm flipH="1">
            <a:off x="5624007" y="8548288"/>
            <a:ext cx="6" cy="302336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194" name="线条"/>
          <p:cNvSpPr/>
          <p:nvPr/>
        </p:nvSpPr>
        <p:spPr>
          <a:xfrm>
            <a:off x="10780958" y="8531459"/>
            <a:ext cx="6" cy="302336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195" name="线条"/>
          <p:cNvSpPr/>
          <p:nvPr/>
        </p:nvSpPr>
        <p:spPr>
          <a:xfrm>
            <a:off x="15937912" y="8514632"/>
            <a:ext cx="5" cy="302336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196" name="Freeform 95"/>
          <p:cNvSpPr/>
          <p:nvPr/>
        </p:nvSpPr>
        <p:spPr>
          <a:xfrm>
            <a:off x="12589157" y="8578059"/>
            <a:ext cx="1343557" cy="1355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25" y="0"/>
                </a:moveTo>
                <a:cubicBezTo>
                  <a:pt x="2025" y="0"/>
                  <a:pt x="2025" y="0"/>
                  <a:pt x="2025" y="0"/>
                </a:cubicBezTo>
                <a:cubicBezTo>
                  <a:pt x="945" y="0"/>
                  <a:pt x="0" y="945"/>
                  <a:pt x="0" y="2025"/>
                </a:cubicBezTo>
                <a:cubicBezTo>
                  <a:pt x="0" y="7425"/>
                  <a:pt x="0" y="7425"/>
                  <a:pt x="0" y="7425"/>
                </a:cubicBezTo>
                <a:cubicBezTo>
                  <a:pt x="0" y="8640"/>
                  <a:pt x="945" y="9450"/>
                  <a:pt x="2025" y="9450"/>
                </a:cubicBezTo>
                <a:cubicBezTo>
                  <a:pt x="7425" y="9450"/>
                  <a:pt x="7425" y="9450"/>
                  <a:pt x="7425" y="9450"/>
                </a:cubicBezTo>
                <a:cubicBezTo>
                  <a:pt x="8640" y="9450"/>
                  <a:pt x="9450" y="8640"/>
                  <a:pt x="9450" y="7425"/>
                </a:cubicBezTo>
                <a:cubicBezTo>
                  <a:pt x="9450" y="2025"/>
                  <a:pt x="9450" y="2025"/>
                  <a:pt x="9450" y="2025"/>
                </a:cubicBezTo>
                <a:cubicBezTo>
                  <a:pt x="9450" y="945"/>
                  <a:pt x="8640" y="0"/>
                  <a:pt x="7425" y="0"/>
                </a:cubicBezTo>
                <a:close/>
                <a:moveTo>
                  <a:pt x="7695" y="7425"/>
                </a:moveTo>
                <a:cubicBezTo>
                  <a:pt x="7695" y="7560"/>
                  <a:pt x="7560" y="7695"/>
                  <a:pt x="7425" y="7695"/>
                </a:cubicBezTo>
                <a:cubicBezTo>
                  <a:pt x="2025" y="7695"/>
                  <a:pt x="2025" y="7695"/>
                  <a:pt x="2025" y="7695"/>
                </a:cubicBezTo>
                <a:cubicBezTo>
                  <a:pt x="1890" y="7695"/>
                  <a:pt x="1755" y="7560"/>
                  <a:pt x="1755" y="7425"/>
                </a:cubicBezTo>
                <a:cubicBezTo>
                  <a:pt x="1755" y="2025"/>
                  <a:pt x="1755" y="2025"/>
                  <a:pt x="1755" y="2025"/>
                </a:cubicBezTo>
                <a:cubicBezTo>
                  <a:pt x="1755" y="1890"/>
                  <a:pt x="1890" y="1755"/>
                  <a:pt x="2025" y="1755"/>
                </a:cubicBezTo>
                <a:cubicBezTo>
                  <a:pt x="7425" y="1755"/>
                  <a:pt x="7425" y="1755"/>
                  <a:pt x="7425" y="1755"/>
                </a:cubicBezTo>
                <a:cubicBezTo>
                  <a:pt x="7560" y="1755"/>
                  <a:pt x="7695" y="1890"/>
                  <a:pt x="7695" y="2025"/>
                </a:cubicBezTo>
                <a:lnTo>
                  <a:pt x="7695" y="7425"/>
                </a:lnTo>
                <a:close/>
                <a:moveTo>
                  <a:pt x="19575" y="0"/>
                </a:moveTo>
                <a:cubicBezTo>
                  <a:pt x="14175" y="0"/>
                  <a:pt x="14175" y="0"/>
                  <a:pt x="14175" y="0"/>
                </a:cubicBezTo>
                <a:cubicBezTo>
                  <a:pt x="12960" y="0"/>
                  <a:pt x="12150" y="945"/>
                  <a:pt x="12150" y="2025"/>
                </a:cubicBezTo>
                <a:cubicBezTo>
                  <a:pt x="12150" y="7425"/>
                  <a:pt x="12150" y="7425"/>
                  <a:pt x="12150" y="7425"/>
                </a:cubicBezTo>
                <a:cubicBezTo>
                  <a:pt x="12150" y="8640"/>
                  <a:pt x="12960" y="9450"/>
                  <a:pt x="14175" y="9450"/>
                </a:cubicBezTo>
                <a:cubicBezTo>
                  <a:pt x="19575" y="9450"/>
                  <a:pt x="19575" y="9450"/>
                  <a:pt x="19575" y="9450"/>
                </a:cubicBezTo>
                <a:cubicBezTo>
                  <a:pt x="20655" y="9450"/>
                  <a:pt x="21600" y="8640"/>
                  <a:pt x="21600" y="7425"/>
                </a:cubicBezTo>
                <a:cubicBezTo>
                  <a:pt x="21600" y="2025"/>
                  <a:pt x="21600" y="2025"/>
                  <a:pt x="21600" y="2025"/>
                </a:cubicBezTo>
                <a:cubicBezTo>
                  <a:pt x="21600" y="945"/>
                  <a:pt x="20655" y="0"/>
                  <a:pt x="19575" y="0"/>
                </a:cubicBezTo>
                <a:close/>
                <a:moveTo>
                  <a:pt x="19845" y="7425"/>
                </a:moveTo>
                <a:cubicBezTo>
                  <a:pt x="19845" y="7560"/>
                  <a:pt x="19710" y="7695"/>
                  <a:pt x="19575" y="7695"/>
                </a:cubicBezTo>
                <a:cubicBezTo>
                  <a:pt x="14175" y="7695"/>
                  <a:pt x="14175" y="7695"/>
                  <a:pt x="14175" y="7695"/>
                </a:cubicBezTo>
                <a:cubicBezTo>
                  <a:pt x="14040" y="7695"/>
                  <a:pt x="13905" y="7560"/>
                  <a:pt x="13905" y="7425"/>
                </a:cubicBezTo>
                <a:cubicBezTo>
                  <a:pt x="13905" y="2025"/>
                  <a:pt x="13905" y="2025"/>
                  <a:pt x="13905" y="2025"/>
                </a:cubicBezTo>
                <a:cubicBezTo>
                  <a:pt x="13905" y="1890"/>
                  <a:pt x="14040" y="1755"/>
                  <a:pt x="14175" y="1755"/>
                </a:cubicBezTo>
                <a:cubicBezTo>
                  <a:pt x="19575" y="1755"/>
                  <a:pt x="19575" y="1755"/>
                  <a:pt x="19575" y="1755"/>
                </a:cubicBezTo>
                <a:cubicBezTo>
                  <a:pt x="19710" y="1755"/>
                  <a:pt x="19845" y="1890"/>
                  <a:pt x="19845" y="2025"/>
                </a:cubicBezTo>
                <a:lnTo>
                  <a:pt x="19845" y="7425"/>
                </a:lnTo>
                <a:close/>
                <a:moveTo>
                  <a:pt x="19575" y="12150"/>
                </a:moveTo>
                <a:cubicBezTo>
                  <a:pt x="14175" y="12150"/>
                  <a:pt x="14175" y="12150"/>
                  <a:pt x="14175" y="12150"/>
                </a:cubicBezTo>
                <a:cubicBezTo>
                  <a:pt x="12960" y="12150"/>
                  <a:pt x="12150" y="12960"/>
                  <a:pt x="12150" y="14175"/>
                </a:cubicBezTo>
                <a:cubicBezTo>
                  <a:pt x="12150" y="19575"/>
                  <a:pt x="12150" y="19575"/>
                  <a:pt x="12150" y="19575"/>
                </a:cubicBezTo>
                <a:cubicBezTo>
                  <a:pt x="12150" y="20655"/>
                  <a:pt x="12960" y="21600"/>
                  <a:pt x="14175" y="21600"/>
                </a:cubicBezTo>
                <a:cubicBezTo>
                  <a:pt x="19575" y="21600"/>
                  <a:pt x="19575" y="21600"/>
                  <a:pt x="19575" y="21600"/>
                </a:cubicBezTo>
                <a:cubicBezTo>
                  <a:pt x="20655" y="21600"/>
                  <a:pt x="21600" y="20655"/>
                  <a:pt x="21600" y="19575"/>
                </a:cubicBezTo>
                <a:cubicBezTo>
                  <a:pt x="21600" y="14175"/>
                  <a:pt x="21600" y="14175"/>
                  <a:pt x="21600" y="14175"/>
                </a:cubicBezTo>
                <a:cubicBezTo>
                  <a:pt x="21600" y="12960"/>
                  <a:pt x="20655" y="12150"/>
                  <a:pt x="19575" y="12150"/>
                </a:cubicBezTo>
                <a:close/>
                <a:moveTo>
                  <a:pt x="19845" y="19575"/>
                </a:moveTo>
                <a:cubicBezTo>
                  <a:pt x="19845" y="19710"/>
                  <a:pt x="19710" y="19845"/>
                  <a:pt x="19575" y="19845"/>
                </a:cubicBezTo>
                <a:cubicBezTo>
                  <a:pt x="14175" y="19845"/>
                  <a:pt x="14175" y="19845"/>
                  <a:pt x="14175" y="19845"/>
                </a:cubicBezTo>
                <a:cubicBezTo>
                  <a:pt x="14040" y="19845"/>
                  <a:pt x="13905" y="19710"/>
                  <a:pt x="13905" y="19575"/>
                </a:cubicBezTo>
                <a:cubicBezTo>
                  <a:pt x="13905" y="14175"/>
                  <a:pt x="13905" y="14175"/>
                  <a:pt x="13905" y="14175"/>
                </a:cubicBezTo>
                <a:cubicBezTo>
                  <a:pt x="13905" y="14040"/>
                  <a:pt x="14040" y="13905"/>
                  <a:pt x="14175" y="13905"/>
                </a:cubicBezTo>
                <a:cubicBezTo>
                  <a:pt x="19575" y="13905"/>
                  <a:pt x="19575" y="13905"/>
                  <a:pt x="19575" y="13905"/>
                </a:cubicBezTo>
                <a:cubicBezTo>
                  <a:pt x="19710" y="13905"/>
                  <a:pt x="19845" y="14040"/>
                  <a:pt x="19845" y="14175"/>
                </a:cubicBezTo>
                <a:lnTo>
                  <a:pt x="19845" y="19575"/>
                </a:lnTo>
                <a:close/>
                <a:moveTo>
                  <a:pt x="7425" y="12150"/>
                </a:moveTo>
                <a:cubicBezTo>
                  <a:pt x="2025" y="12150"/>
                  <a:pt x="2025" y="12150"/>
                  <a:pt x="2025" y="12150"/>
                </a:cubicBezTo>
                <a:cubicBezTo>
                  <a:pt x="945" y="12150"/>
                  <a:pt x="0" y="12960"/>
                  <a:pt x="0" y="14175"/>
                </a:cubicBezTo>
                <a:cubicBezTo>
                  <a:pt x="0" y="19575"/>
                  <a:pt x="0" y="19575"/>
                  <a:pt x="0" y="19575"/>
                </a:cubicBezTo>
                <a:cubicBezTo>
                  <a:pt x="0" y="20655"/>
                  <a:pt x="945" y="21600"/>
                  <a:pt x="2025" y="21600"/>
                </a:cubicBezTo>
                <a:cubicBezTo>
                  <a:pt x="7425" y="21600"/>
                  <a:pt x="7425" y="21600"/>
                  <a:pt x="7425" y="21600"/>
                </a:cubicBezTo>
                <a:cubicBezTo>
                  <a:pt x="8640" y="21600"/>
                  <a:pt x="9450" y="20655"/>
                  <a:pt x="9450" y="19575"/>
                </a:cubicBezTo>
                <a:cubicBezTo>
                  <a:pt x="9450" y="14175"/>
                  <a:pt x="9450" y="14175"/>
                  <a:pt x="9450" y="14175"/>
                </a:cubicBezTo>
                <a:cubicBezTo>
                  <a:pt x="9450" y="12960"/>
                  <a:pt x="8640" y="12150"/>
                  <a:pt x="7425" y="12150"/>
                </a:cubicBezTo>
                <a:close/>
                <a:moveTo>
                  <a:pt x="7695" y="19575"/>
                </a:moveTo>
                <a:cubicBezTo>
                  <a:pt x="7695" y="19710"/>
                  <a:pt x="7560" y="19845"/>
                  <a:pt x="7425" y="19845"/>
                </a:cubicBezTo>
                <a:cubicBezTo>
                  <a:pt x="2025" y="19845"/>
                  <a:pt x="2025" y="19845"/>
                  <a:pt x="2025" y="19845"/>
                </a:cubicBezTo>
                <a:cubicBezTo>
                  <a:pt x="1890" y="19845"/>
                  <a:pt x="1755" y="19710"/>
                  <a:pt x="1755" y="19575"/>
                </a:cubicBezTo>
                <a:cubicBezTo>
                  <a:pt x="1755" y="14175"/>
                  <a:pt x="1755" y="14175"/>
                  <a:pt x="1755" y="14175"/>
                </a:cubicBezTo>
                <a:cubicBezTo>
                  <a:pt x="1755" y="14040"/>
                  <a:pt x="1890" y="13905"/>
                  <a:pt x="2025" y="13905"/>
                </a:cubicBezTo>
                <a:cubicBezTo>
                  <a:pt x="7425" y="13905"/>
                  <a:pt x="7425" y="13905"/>
                  <a:pt x="7425" y="13905"/>
                </a:cubicBezTo>
                <a:cubicBezTo>
                  <a:pt x="7560" y="13905"/>
                  <a:pt x="7695" y="14040"/>
                  <a:pt x="7695" y="14175"/>
                </a:cubicBezTo>
                <a:lnTo>
                  <a:pt x="7695" y="1957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/>
          <a:lstStyle/>
          <a:p>
            <a:pPr algn="l" defTabSz="914400">
              <a:def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97" name="TextBox 10"/>
          <p:cNvSpPr txBox="1"/>
          <p:nvPr/>
        </p:nvSpPr>
        <p:spPr>
          <a:xfrm>
            <a:off x="12336440" y="10580241"/>
            <a:ext cx="1943101" cy="914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1828800">
              <a:defRPr sz="3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PingFang SC Semibold"/>
                <a:ea typeface="PingFang SC Semibold"/>
                <a:cs typeface="PingFang SC Semibold"/>
                <a:sym typeface="PingFang SC Semibold"/>
              </a:rPr>
              <a:t>核心优势</a:t>
            </a:r>
            <a:endParaRPr>
              <a:latin typeface="PingFang SC Semibold"/>
              <a:ea typeface="PingFang SC Semibold"/>
              <a:cs typeface="PingFang SC Semibold"/>
              <a:sym typeface="PingFang SC Semibold"/>
            </a:endParaRPr>
          </a:p>
          <a:p>
            <a:pPr defTabSz="1828800">
              <a:lnSpc>
                <a:spcPct val="120000"/>
              </a:lnSpc>
              <a:defRPr sz="17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Core advantages</a:t>
            </a:r>
          </a:p>
        </p:txBody>
      </p:sp>
      <p:pic>
        <p:nvPicPr>
          <p:cNvPr id="19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734" y="8593945"/>
            <a:ext cx="1475897" cy="13235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17" y="1687265"/>
            <a:ext cx="5501116" cy="120679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3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64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6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7" name="HV-NTFD-RGB…"/>
          <p:cNvSpPr txBox="1"/>
          <p:nvPr/>
        </p:nvSpPr>
        <p:spPr>
          <a:xfrm>
            <a:off x="958731" y="4696777"/>
            <a:ext cx="5668882" cy="450215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HV-NTFD-RGB</a:t>
            </a:r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平面无影光源系列</a:t>
            </a:r>
          </a:p>
          <a:p>
            <a:pPr algn="l">
              <a:lnSpc>
                <a:spcPct val="13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</a:p>
          <a:p>
            <a:pPr algn="l">
              <a:lnSpc>
                <a:spcPct val="13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支持R、G、B独立输出</a:t>
            </a:r>
          </a:p>
          <a:p>
            <a:pPr algn="l">
              <a:lnSpc>
                <a:spcPct val="13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及混光输出</a:t>
            </a:r>
          </a:p>
          <a:p>
            <a:pPr algn="l">
              <a:lnSpc>
                <a:spcPct val="13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发明专利号： ZL 212110248623.0</a:t>
            </a:r>
          </a:p>
        </p:txBody>
      </p:sp>
      <p:sp>
        <p:nvSpPr>
          <p:cNvPr id="468" name="线条"/>
          <p:cNvSpPr/>
          <p:nvPr/>
        </p:nvSpPr>
        <p:spPr>
          <a:xfrm>
            <a:off x="1042031" y="6725205"/>
            <a:ext cx="4825405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69" name="产品特点："/>
          <p:cNvSpPr txBox="1"/>
          <p:nvPr/>
        </p:nvSpPr>
        <p:spPr>
          <a:xfrm>
            <a:off x="8855075" y="6140305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70" name="◆ 采用玻璃导光板，表面不易划伤，极易清洁。…"/>
          <p:cNvSpPr txBox="1"/>
          <p:nvPr/>
        </p:nvSpPr>
        <p:spPr>
          <a:xfrm>
            <a:off x="8855073" y="7096125"/>
            <a:ext cx="13137519" cy="218948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30000"/>
              </a:lnSpc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侧面发光，经平面导光板漫射发光，均匀性好，轻巧紧凑，节省安装空间；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30000"/>
              </a:lnSpc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先进的光学设计，具备更高的通透性，支持</a:t>
            </a:r>
            <a:r>
              <a:t>R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G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B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独立输出及混光输出；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30000"/>
              </a:lnSpc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采用玻璃导光板，表面不易划伤，极易清洁。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71" name="适用范围："/>
          <p:cNvSpPr txBox="1"/>
          <p:nvPr/>
        </p:nvSpPr>
        <p:spPr>
          <a:xfrm>
            <a:off x="8855075" y="10014649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适用范围：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72" name="镜面、金属面、薄膜、玻璃、液晶零件等镜面物体的凹凸检测。"/>
          <p:cNvSpPr txBox="1"/>
          <p:nvPr/>
        </p:nvSpPr>
        <p:spPr>
          <a:xfrm>
            <a:off x="8855074" y="10881993"/>
            <a:ext cx="14025884" cy="139319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30000"/>
              </a:lnSpc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金属表面、曲面、凹凸面外观及印字检测，食品、药品的异物混入检测、包装品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30000"/>
              </a:lnSpc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的字符识别、罐体表面的印字检测等。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473" name="图像" descr="图像"/>
          <p:cNvPicPr>
            <a:picLocks noChangeAspect="1"/>
          </p:cNvPicPr>
          <p:nvPr/>
        </p:nvPicPr>
        <p:blipFill>
          <a:blip r:embed="rId4"/>
          <a:srcRect b="51066"/>
          <a:stretch>
            <a:fillRect/>
          </a:stretch>
        </p:blipFill>
        <p:spPr>
          <a:xfrm>
            <a:off x="7821386" y="1890848"/>
            <a:ext cx="15629071" cy="354992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41300" rotWithShape="0">
              <a:srgbClr val="000000">
                <a:alpha val="64038"/>
              </a:srgbClr>
            </a:outerShdw>
          </a:effec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6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77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80" name="矩形"/>
          <p:cNvSpPr/>
          <p:nvPr/>
        </p:nvSpPr>
        <p:spPr>
          <a:xfrm>
            <a:off x="7906167" y="8009197"/>
            <a:ext cx="16035457" cy="4436277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81" name="矩形"/>
          <p:cNvSpPr/>
          <p:nvPr/>
        </p:nvSpPr>
        <p:spPr>
          <a:xfrm>
            <a:off x="7906167" y="2398116"/>
            <a:ext cx="16035457" cy="5364371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482" name="平面无影光源…"/>
          <p:cNvSpPr txBox="1"/>
          <p:nvPr/>
        </p:nvSpPr>
        <p:spPr>
          <a:xfrm>
            <a:off x="933332" y="5617065"/>
            <a:ext cx="5668882" cy="211328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40000"/>
              </a:lnSpc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平面无影光源超薄结构图示和成像效果图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83" name="超薄结构设计："/>
          <p:cNvSpPr txBox="1"/>
          <p:nvPr/>
        </p:nvSpPr>
        <p:spPr>
          <a:xfrm>
            <a:off x="7888557" y="1379565"/>
            <a:ext cx="3326893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400">
                <a:solidFill>
                  <a:srgbClr val="424242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  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超薄结构设计：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84" name="成像比较："/>
          <p:cNvSpPr txBox="1"/>
          <p:nvPr/>
        </p:nvSpPr>
        <p:spPr>
          <a:xfrm>
            <a:off x="15860971" y="1379565"/>
            <a:ext cx="2558289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400">
                <a:solidFill>
                  <a:srgbClr val="424242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   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成像比较：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pic>
        <p:nvPicPr>
          <p:cNvPr id="485" name="图片 10" descr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157" y="8217503"/>
            <a:ext cx="15973426" cy="38862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6" name="图片 12" descr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428" y="2623566"/>
            <a:ext cx="15596071" cy="50438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87" name="线条"/>
          <p:cNvSpPr/>
          <p:nvPr/>
        </p:nvSpPr>
        <p:spPr>
          <a:xfrm flipV="1">
            <a:off x="730454" y="8096656"/>
            <a:ext cx="6074636" cy="23234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9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4" name="HV-NTLD…"/>
          <p:cNvSpPr txBox="1"/>
          <p:nvPr/>
        </p:nvSpPr>
        <p:spPr>
          <a:xfrm>
            <a:off x="971431" y="4012735"/>
            <a:ext cx="5668882" cy="5740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HV-NTLD</a:t>
            </a:r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平面线状条纹光源</a:t>
            </a:r>
          </a:p>
          <a:p>
            <a:pPr algn="l">
              <a:lnSpc>
                <a:spcPct val="150000"/>
              </a:lnSpc>
              <a:defRPr sz="3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——也称摩尔纹光源</a:t>
            </a:r>
          </a:p>
          <a:p>
            <a:pPr algn="l">
              <a:lnSpc>
                <a:spcPct val="13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平面物体凹凸检测利器 </a:t>
            </a: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超大尺寸可接受定制</a:t>
            </a:r>
          </a:p>
          <a:p>
            <a: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发明专利号： ZL 212110248623.0</a:t>
            </a:r>
          </a:p>
        </p:txBody>
      </p:sp>
      <p:sp>
        <p:nvSpPr>
          <p:cNvPr id="495" name="线条"/>
          <p:cNvSpPr/>
          <p:nvPr/>
        </p:nvSpPr>
        <p:spPr>
          <a:xfrm>
            <a:off x="1054731" y="6902304"/>
            <a:ext cx="479824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496" name="产品特点："/>
          <p:cNvSpPr txBox="1"/>
          <p:nvPr/>
        </p:nvSpPr>
        <p:spPr>
          <a:xfrm>
            <a:off x="9002131" y="7245205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97" name="◆ 采用玻璃导光板，表面不易划伤，极易清洁。…"/>
          <p:cNvSpPr txBox="1"/>
          <p:nvPr/>
        </p:nvSpPr>
        <p:spPr>
          <a:xfrm>
            <a:off x="9002131" y="8112549"/>
            <a:ext cx="14014248" cy="228092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30000"/>
              </a:lnSpc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采用玻璃导光板，表面不易划伤，极易清洁</a:t>
            </a:r>
            <a:r>
              <a:rPr>
                <a:solidFill>
                  <a:srgbClr val="2F2F2F"/>
                </a:solidFill>
              </a:rPr>
              <a:t> </a:t>
            </a:r>
            <a:r>
              <a:rPr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>
              <a:solidFill>
                <a:srgbClr val="2F2F2F"/>
              </a:solidFill>
            </a:endParaRPr>
          </a:p>
          <a:p>
            <a:pPr algn="l" defTabSz="457200">
              <a:lnSpc>
                <a:spcPct val="130000"/>
              </a:lnSpc>
              <a:spcBef>
                <a:spcPts val="1200"/>
              </a:spcBef>
              <a:defRPr sz="29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◆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导光板采用线状的条纹图纹，利用摩尔纹的特点可对同轴光源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30000"/>
              </a:lnSpc>
              <a:spcBef>
                <a:spcPts val="1200"/>
              </a:spcBef>
              <a:defRPr sz="29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   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难以检出的镜面物体表面的平整度缺陷进行提取并实现成像。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498" name="适用范围："/>
          <p:cNvSpPr txBox="1"/>
          <p:nvPr/>
        </p:nvSpPr>
        <p:spPr>
          <a:xfrm>
            <a:off x="9002131" y="10921175"/>
            <a:ext cx="2273301" cy="698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4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适用范围：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499" name="镜面、金属面、薄膜、玻璃、液晶零件等镜面物体的凹凸检测。"/>
          <p:cNvSpPr txBox="1"/>
          <p:nvPr/>
        </p:nvSpPr>
        <p:spPr>
          <a:xfrm>
            <a:off x="9002131" y="11806124"/>
            <a:ext cx="10757483" cy="622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200"/>
              </a:spcBef>
              <a:defRPr sz="29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 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镜面、金属面、薄膜、玻璃、液晶零件等镜面物体的凹凸检测。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500" name="（局部放大图）"/>
          <p:cNvSpPr txBox="1"/>
          <p:nvPr/>
        </p:nvSpPr>
        <p:spPr>
          <a:xfrm>
            <a:off x="19403432" y="4164681"/>
            <a:ext cx="2425701" cy="558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2600">
                <a:solidFill>
                  <a:srgbClr val="040606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>
              <a:defRPr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（局部放大图）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501" name="导光板表面采用特殊…"/>
          <p:cNvSpPr txBox="1"/>
          <p:nvPr/>
        </p:nvSpPr>
        <p:spPr>
          <a:xfrm>
            <a:off x="19517732" y="4797104"/>
            <a:ext cx="3531327" cy="124333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200"/>
              </a:spcBef>
              <a:defRPr sz="2900">
                <a:solidFill>
                  <a:srgbClr val="040606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导光板表面采用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2900">
                <a:solidFill>
                  <a:srgbClr val="040606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特殊工艺的线状图案</a:t>
            </a:r>
            <a:r>
              <a:t> </a:t>
            </a:r>
          </a:p>
        </p:txBody>
      </p:sp>
      <p:pic>
        <p:nvPicPr>
          <p:cNvPr id="502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600" y="1244702"/>
            <a:ext cx="11171747" cy="551691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05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06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08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09" name="矩形"/>
          <p:cNvSpPr/>
          <p:nvPr/>
        </p:nvSpPr>
        <p:spPr>
          <a:xfrm>
            <a:off x="18028813" y="3340914"/>
            <a:ext cx="5752632" cy="819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510" name="矩形"/>
          <p:cNvSpPr/>
          <p:nvPr/>
        </p:nvSpPr>
        <p:spPr>
          <a:xfrm>
            <a:off x="7950916" y="3340914"/>
            <a:ext cx="9833821" cy="819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511" name="HV-NTLD…"/>
          <p:cNvSpPr txBox="1"/>
          <p:nvPr/>
        </p:nvSpPr>
        <p:spPr>
          <a:xfrm>
            <a:off x="956661" y="5442366"/>
            <a:ext cx="5668882" cy="2616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HV-NTLD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平面线状条纹光源的结构图示和成像效果图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512" name="结构示意图："/>
          <p:cNvSpPr txBox="1"/>
          <p:nvPr/>
        </p:nvSpPr>
        <p:spPr>
          <a:xfrm>
            <a:off x="7937020" y="2227820"/>
            <a:ext cx="28575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24242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结构示意图：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13" name="成像示意图:"/>
          <p:cNvSpPr txBox="1"/>
          <p:nvPr/>
        </p:nvSpPr>
        <p:spPr>
          <a:xfrm>
            <a:off x="18060896" y="2227820"/>
            <a:ext cx="3084605" cy="736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24242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成像示意图：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pic>
        <p:nvPicPr>
          <p:cNvPr id="514" name="图片 2" descr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583" y="3893878"/>
            <a:ext cx="8866022" cy="70843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15" name="图片 4" descr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0896" y="3795964"/>
            <a:ext cx="5662246" cy="71768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16" name="线条"/>
          <p:cNvSpPr/>
          <p:nvPr/>
        </p:nvSpPr>
        <p:spPr>
          <a:xfrm>
            <a:off x="995640" y="8408902"/>
            <a:ext cx="544266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19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20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2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23" name="HV-PT…"/>
          <p:cNvSpPr txBox="1"/>
          <p:nvPr/>
        </p:nvSpPr>
        <p:spPr>
          <a:xfrm>
            <a:off x="952336" y="4362866"/>
            <a:ext cx="6100247" cy="47752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6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/>
              <a:t>HV-PT </a:t>
            </a:r>
            <a:r>
              <a:rPr dirty="0" err="1"/>
              <a:t>高亮高均匀度</a:t>
            </a:r>
            <a:endParaRPr dirty="0"/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sz="4600" dirty="0" err="1"/>
              <a:t>点光源系列</a:t>
            </a:r>
            <a:r>
              <a:rPr sz="3600" dirty="0" err="1"/>
              <a:t>（基色光</a:t>
            </a:r>
            <a:r>
              <a:rPr sz="3600" dirty="0"/>
              <a:t>）</a:t>
            </a:r>
            <a:endParaRPr sz="3600" dirty="0"/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sz="3600" dirty="0"/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 err="1"/>
              <a:t>采用光学微结构透镜、更高光效</a:t>
            </a:r>
            <a:endParaRPr dirty="0"/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 err="1"/>
              <a:t>更小体积、更高均匀度</a:t>
            </a:r>
            <a:endParaRPr dirty="0"/>
          </a:p>
          <a:p>
            <a: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/>
              <a:t>发明专利号：ZL2023 2 0188487.5</a:t>
            </a:r>
            <a:endParaRPr dirty="0"/>
          </a:p>
        </p:txBody>
      </p:sp>
      <p:sp>
        <p:nvSpPr>
          <p:cNvPr id="524" name="线条"/>
          <p:cNvSpPr/>
          <p:nvPr/>
        </p:nvSpPr>
        <p:spPr>
          <a:xfrm flipV="1">
            <a:off x="1031566" y="6497542"/>
            <a:ext cx="5578481" cy="3873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525" name="产品特点："/>
          <p:cNvSpPr txBox="1"/>
          <p:nvPr/>
        </p:nvSpPr>
        <p:spPr>
          <a:xfrm>
            <a:off x="9299574" y="7054705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26" name="◆ 采用玻璃导光板，表面不易划伤，极易清洁。…"/>
          <p:cNvSpPr txBox="1"/>
          <p:nvPr/>
        </p:nvSpPr>
        <p:spPr>
          <a:xfrm>
            <a:off x="9236074" y="8112125"/>
            <a:ext cx="10716280" cy="370205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474747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◆ </a:t>
            </a:r>
            <a:r>
              <a:rPr dirty="0" err="1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先进的光学设计，保证更高的输出光效</a:t>
            </a:r>
            <a:r>
              <a:rPr dirty="0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solidFill>
                <a:srgbClr val="2F2F2F"/>
              </a:solidFill>
            </a:endParaRPr>
          </a:p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2F2F2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◆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专业的热管理设计，以最小的体积保障可靠运行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2F2F2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◆ 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微光学技术的导入，满足</a:t>
            </a:r>
            <a:r>
              <a:rPr dirty="0"/>
              <a:t>95%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以上均匀度的严苛要求；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2F2F2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◆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配套远心镜头或微距镜头同轴照射补光的优选方案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527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516" y="1147781"/>
            <a:ext cx="13366941" cy="587684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3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3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34" name="HV-PT-RGB…"/>
          <p:cNvSpPr txBox="1"/>
          <p:nvPr/>
        </p:nvSpPr>
        <p:spPr>
          <a:xfrm>
            <a:off x="958803" y="4020502"/>
            <a:ext cx="6295652" cy="5702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HV-PT-RGB</a:t>
            </a:r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点光源系</a:t>
            </a: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采用独特的光学设计将三基色光</a:t>
            </a: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融为一体，保证获得极高的同心</a:t>
            </a: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度及高均匀的光输出</a:t>
            </a:r>
          </a:p>
          <a:p>
            <a: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发明专利号：ZL 2023 20 188487.5</a:t>
            </a:r>
          </a:p>
        </p:txBody>
      </p:sp>
      <p:sp>
        <p:nvSpPr>
          <p:cNvPr id="535" name="线条"/>
          <p:cNvSpPr/>
          <p:nvPr/>
        </p:nvSpPr>
        <p:spPr>
          <a:xfrm>
            <a:off x="1016722" y="6158184"/>
            <a:ext cx="567631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536" name="产品特点："/>
          <p:cNvSpPr txBox="1"/>
          <p:nvPr/>
        </p:nvSpPr>
        <p:spPr>
          <a:xfrm>
            <a:off x="9274174" y="7105505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24242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37" name="◆ 采用玻璃导光板，表面不易划伤，极易清洁。…"/>
          <p:cNvSpPr txBox="1"/>
          <p:nvPr/>
        </p:nvSpPr>
        <p:spPr>
          <a:xfrm>
            <a:off x="9236073" y="8112125"/>
            <a:ext cx="11109328" cy="4016677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 err="1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先进的光学设计，保证更高的输出光效，更高的同心度</a:t>
            </a:r>
            <a:r>
              <a:rPr dirty="0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solidFill>
                <a:srgbClr val="2F2F2F"/>
              </a:solidFill>
            </a:endParaRPr>
          </a:p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专业的热管理设计，以最小的体积保障可靠运行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50000"/>
              </a:lnSpc>
              <a:spcBef>
                <a:spcPts val="1200"/>
              </a:spcBef>
              <a:defRPr sz="32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微光学技术的导入，满足</a:t>
            </a:r>
            <a:r>
              <a:rPr dirty="0"/>
              <a:t>95%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以上均匀度的严苛要求；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914400">
              <a:lnSpc>
                <a:spcPct val="150000"/>
              </a:lnSpc>
              <a:defRPr sz="32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 err="1">
                <a:solidFill>
                  <a:srgbClr val="535353"/>
                </a:solidFill>
              </a:rPr>
              <a:t>采用独特的微光学透镜，可单独输出基色光或将三基色</a:t>
            </a:r>
            <a:endParaRPr dirty="0">
              <a:solidFill>
                <a:srgbClr val="535353"/>
              </a:solidFill>
            </a:endParaRPr>
          </a:p>
          <a:p>
            <a:pPr algn="l" defTabSz="914400">
              <a:lnSpc>
                <a:spcPct val="150000"/>
              </a:lnSpc>
              <a:defRPr sz="32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   </a:t>
            </a:r>
            <a:r>
              <a:rPr dirty="0" err="1"/>
              <a:t>光融为一体，可根据实际需要调整基色比例</a:t>
            </a:r>
            <a:r>
              <a:rPr dirty="0"/>
              <a:t>。</a:t>
            </a:r>
            <a:endParaRPr dirty="0"/>
          </a:p>
        </p:txBody>
      </p:sp>
      <p:pic>
        <p:nvPicPr>
          <p:cNvPr id="53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075" y="1288915"/>
            <a:ext cx="11991262" cy="502799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41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42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45" name="HV-BR…"/>
          <p:cNvSpPr txBox="1"/>
          <p:nvPr/>
        </p:nvSpPr>
        <p:spPr>
          <a:xfrm>
            <a:off x="948698" y="4541202"/>
            <a:ext cx="6295652" cy="4660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HV-BR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高亮条形光源系列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通过更换不同的微结构透镜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lnSpc>
                <a:spcPct val="150000"/>
              </a:lnSpc>
              <a:defRPr sz="32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可自由调节出光角度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lnSpc>
                <a:spcPct val="150000"/>
              </a:lnSpc>
              <a:defRPr sz="26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发明专利号：</a:t>
            </a:r>
            <a:r>
              <a:rPr dirty="0" err="1"/>
              <a:t>ZL</a:t>
            </a:r>
            <a:r>
              <a:rPr dirty="0"/>
              <a:t> 2023 10700 7852</a:t>
            </a:r>
            <a:endParaRPr dirty="0"/>
          </a:p>
        </p:txBody>
      </p:sp>
      <p:sp>
        <p:nvSpPr>
          <p:cNvPr id="546" name="线条"/>
          <p:cNvSpPr/>
          <p:nvPr/>
        </p:nvSpPr>
        <p:spPr>
          <a:xfrm>
            <a:off x="1059672" y="6568923"/>
            <a:ext cx="4811702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547" name="产品特点："/>
          <p:cNvSpPr txBox="1"/>
          <p:nvPr/>
        </p:nvSpPr>
        <p:spPr>
          <a:xfrm>
            <a:off x="9236074" y="6119986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48" name="◆ 采用玻璃导光板，表面不易划伤，极易清洁。…"/>
          <p:cNvSpPr txBox="1"/>
          <p:nvPr/>
        </p:nvSpPr>
        <p:spPr>
          <a:xfrm>
            <a:off x="9197973" y="7164705"/>
            <a:ext cx="13137519" cy="2540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 err="1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灵活性</a:t>
            </a:r>
            <a:r>
              <a:rPr dirty="0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： </a:t>
            </a:r>
            <a:r>
              <a:rPr dirty="0" err="1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一个光源可以有三十种组合（六个角度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dirty="0" err="1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五种颜色）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供选择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通过更换不同的微结构透镜，利用透镜的光学微结构可将光的辐射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    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角度轻松变更为</a:t>
            </a:r>
            <a:r>
              <a:rPr dirty="0"/>
              <a:t>30°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dirty="0"/>
              <a:t>45°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dirty="0"/>
              <a:t>60°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dirty="0"/>
              <a:t>75°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dirty="0"/>
              <a:t>90°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◆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高照度和高均匀性、产品安装简单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549" name="picture 214" descr="picture 214"/>
          <p:cNvPicPr>
            <a:picLocks noChangeAspect="1"/>
          </p:cNvPicPr>
          <p:nvPr/>
        </p:nvPicPr>
        <p:blipFill>
          <a:blip r:embed="rId4"/>
          <a:srcRect l="20683" t="19727" r="20683" b="35876"/>
          <a:stretch>
            <a:fillRect/>
          </a:stretch>
        </p:blipFill>
        <p:spPr>
          <a:xfrm>
            <a:off x="8843003" y="671399"/>
            <a:ext cx="9381945" cy="50971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0" name="适用范围："/>
          <p:cNvSpPr txBox="1"/>
          <p:nvPr/>
        </p:nvSpPr>
        <p:spPr>
          <a:xfrm>
            <a:off x="9197974" y="10654902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适用范围：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51" name="镜面、金属面、薄膜、玻璃、液晶零件等镜面物体的凹凸检测。"/>
          <p:cNvSpPr txBox="1"/>
          <p:nvPr/>
        </p:nvSpPr>
        <p:spPr>
          <a:xfrm>
            <a:off x="9236074" y="11654659"/>
            <a:ext cx="14025885" cy="49039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200"/>
              </a:spcBef>
              <a:defRPr sz="28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适用于大型被测物体，金属表面扫描、图像扫描、表面裂缝扫描、</a:t>
            </a:r>
            <a:r>
              <a:rPr dirty="0" err="1"/>
              <a:t>LED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面板检测等</a:t>
            </a:r>
            <a:r>
              <a:rPr lang="zh-CN" altLang="en-US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4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55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6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1141978"/>
            <a:ext cx="4570670" cy="14640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7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58" name="矩形"/>
          <p:cNvSpPr/>
          <p:nvPr/>
        </p:nvSpPr>
        <p:spPr>
          <a:xfrm>
            <a:off x="16654592" y="3151103"/>
            <a:ext cx="6829975" cy="9322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559" name="HV-BR…"/>
          <p:cNvSpPr txBox="1"/>
          <p:nvPr/>
        </p:nvSpPr>
        <p:spPr>
          <a:xfrm>
            <a:off x="951295" y="5924967"/>
            <a:ext cx="6295652" cy="1651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HV-BR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高亮条形光源系列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560" name="结构示意图："/>
          <p:cNvSpPr txBox="1"/>
          <p:nvPr/>
        </p:nvSpPr>
        <p:spPr>
          <a:xfrm>
            <a:off x="8345471" y="1959006"/>
            <a:ext cx="28575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24242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使用示意图：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61" name="成像示意图:"/>
          <p:cNvSpPr txBox="1"/>
          <p:nvPr/>
        </p:nvSpPr>
        <p:spPr>
          <a:xfrm>
            <a:off x="16654592" y="1959006"/>
            <a:ext cx="28575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24242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照射示意图：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62" name="◆ 采用玻璃导光板，表面不易划伤，极易清洁。…"/>
          <p:cNvSpPr txBox="1"/>
          <p:nvPr/>
        </p:nvSpPr>
        <p:spPr>
          <a:xfrm>
            <a:off x="17272370" y="3938489"/>
            <a:ext cx="5433877" cy="15875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可照射</a:t>
            </a:r>
            <a:r>
              <a:rPr dirty="0"/>
              <a:t>2000mm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远的位置，通过更换微结构透镜可实现远距离、广范围的照射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563" name="矩形"/>
          <p:cNvSpPr/>
          <p:nvPr/>
        </p:nvSpPr>
        <p:spPr>
          <a:xfrm>
            <a:off x="8345471" y="3151103"/>
            <a:ext cx="7828376" cy="93228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564" name="◆ 采用玻璃导光板，表面不易划伤，极易清洁。…"/>
          <p:cNvSpPr txBox="1"/>
          <p:nvPr/>
        </p:nvSpPr>
        <p:spPr>
          <a:xfrm>
            <a:off x="9061222" y="3938489"/>
            <a:ext cx="6693936" cy="1244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28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尺寸丰富，支持各种应用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8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可照射到</a:t>
            </a:r>
            <a:r>
              <a:rPr dirty="0"/>
              <a:t>2000mm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远地方的高输出光源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565" name="图片 4" descr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0973" y="6076817"/>
            <a:ext cx="4556671" cy="6020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66" name="图片 6" descr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028" y="5358632"/>
            <a:ext cx="7107382" cy="65847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67" name="线条"/>
          <p:cNvSpPr/>
          <p:nvPr/>
        </p:nvSpPr>
        <p:spPr>
          <a:xfrm flipV="1">
            <a:off x="1048364" y="7926388"/>
            <a:ext cx="4960702" cy="55100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70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71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7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74" name="发明专利号： ZL 2023 1057 5124.1"/>
          <p:cNvSpPr txBox="1"/>
          <p:nvPr/>
        </p:nvSpPr>
        <p:spPr>
          <a:xfrm>
            <a:off x="969163" y="8398102"/>
            <a:ext cx="6295652" cy="596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28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发明专利号： </a:t>
            </a:r>
            <a:r>
              <a:t>ZL 2023 1057 5124.1</a:t>
            </a:r>
          </a:p>
        </p:txBody>
      </p:sp>
      <p:sp>
        <p:nvSpPr>
          <p:cNvPr id="575" name="线条"/>
          <p:cNvSpPr/>
          <p:nvPr/>
        </p:nvSpPr>
        <p:spPr>
          <a:xfrm flipV="1">
            <a:off x="1029714" y="7902999"/>
            <a:ext cx="5252001" cy="100766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576" name="产品特点："/>
          <p:cNvSpPr txBox="1"/>
          <p:nvPr/>
        </p:nvSpPr>
        <p:spPr>
          <a:xfrm>
            <a:off x="9236074" y="6977584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77" name="◆ 采用玻璃导光板，表面不易划伤，极易清洁。…"/>
          <p:cNvSpPr txBox="1"/>
          <p:nvPr/>
        </p:nvSpPr>
        <p:spPr>
          <a:xfrm>
            <a:off x="9222705" y="7864930"/>
            <a:ext cx="13352465" cy="2692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200">
                <a:solidFill>
                  <a:srgbClr val="474747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◆ </a:t>
            </a:r>
            <a:r>
              <a:rPr>
                <a:latin typeface="方正兰亭黑体"/>
                <a:ea typeface="方正兰亭黑体"/>
                <a:cs typeface="方正兰亭黑体"/>
                <a:sym typeface="方正兰亭黑体"/>
              </a:rPr>
              <a:t>采用专利的光学设计方案，精准控制出光角度，出光效率高，均匀性好；</a:t>
            </a:r>
            <a:endParaRPr>
              <a:latin typeface="方正兰亭黑体"/>
              <a:ea typeface="方正兰亭黑体"/>
              <a:cs typeface="方正兰亭黑体"/>
              <a:sym typeface="方正兰亭黑体"/>
            </a:endParaRPr>
          </a:p>
          <a:p>
            <a:pPr algn="l" defTabSz="457200">
              <a:spcBef>
                <a:spcPts val="1200"/>
              </a:spcBef>
              <a:defRPr sz="3200">
                <a:solidFill>
                  <a:srgbClr val="474747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◆ </a:t>
            </a:r>
            <a:r>
              <a:rPr>
                <a:latin typeface="方正兰亭黑体"/>
                <a:ea typeface="方正兰亭黑体"/>
                <a:cs typeface="方正兰亭黑体"/>
                <a:sym typeface="方正兰亭黑体"/>
              </a:rPr>
              <a:t>低角度的使用情况下，可使在暗视场被测物体的字符、损伤等清晰地</a:t>
            </a:r>
            <a:endParaRPr>
              <a:latin typeface="方正兰亭黑体"/>
              <a:ea typeface="方正兰亭黑体"/>
              <a:cs typeface="方正兰亭黑体"/>
              <a:sym typeface="方正兰亭黑体"/>
            </a:endParaRPr>
          </a:p>
          <a:p>
            <a:pPr algn="l" defTabSz="457200">
              <a:spcBef>
                <a:spcPts val="1200"/>
              </a:spcBef>
              <a:defRPr sz="3200">
                <a:solidFill>
                  <a:srgbClr val="474747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     </a:t>
            </a:r>
            <a:r>
              <a:rPr>
                <a:latin typeface="方正兰亭黑体"/>
                <a:ea typeface="方正兰亭黑体"/>
                <a:cs typeface="方正兰亭黑体"/>
                <a:sym typeface="方正兰亭黑体"/>
              </a:rPr>
              <a:t>凸现出来。</a:t>
            </a:r>
            <a:endParaRPr>
              <a:latin typeface="方正兰亭黑体"/>
              <a:ea typeface="方正兰亭黑体"/>
              <a:cs typeface="方正兰亭黑体"/>
              <a:sym typeface="方正兰亭黑体"/>
            </a:endParaRPr>
          </a:p>
        </p:txBody>
      </p:sp>
      <p:sp>
        <p:nvSpPr>
          <p:cNvPr id="578" name="适用范围："/>
          <p:cNvSpPr txBox="1"/>
          <p:nvPr/>
        </p:nvSpPr>
        <p:spPr>
          <a:xfrm>
            <a:off x="9236074" y="10542137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适用范围：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79" name="镜面、金属面、薄膜、玻璃、液晶零件等镜面物体的凹凸检测。"/>
          <p:cNvSpPr txBox="1"/>
          <p:nvPr/>
        </p:nvSpPr>
        <p:spPr>
          <a:xfrm>
            <a:off x="9236074" y="11338748"/>
            <a:ext cx="14025885" cy="124136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/>
              <a:t>PCB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板检测、塑胶容器检测、电子元件检测、集成电路字符检测、通</a:t>
            </a:r>
            <a:endParaRPr lang="en-US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用外观检测、显微镜照明等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580" name="HV-RG…"/>
          <p:cNvSpPr txBox="1"/>
          <p:nvPr/>
        </p:nvSpPr>
        <p:spPr>
          <a:xfrm>
            <a:off x="969163" y="5318720"/>
            <a:ext cx="6295652" cy="2374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HV-RG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高亮环形光源系列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36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低角度</a:t>
            </a:r>
            <a:r>
              <a:rPr>
                <a:latin typeface="FZLanTingHeiS-R-GB"/>
                <a:ea typeface="FZLanTingHeiS-R-GB"/>
                <a:cs typeface="FZLanTingHeiS-R-GB"/>
                <a:sym typeface="FZLanTingHeiS-R-GB"/>
              </a:rPr>
              <a:t>: 15°</a:t>
            </a:r>
            <a:r>
              <a:t>、</a:t>
            </a:r>
            <a:r>
              <a:rPr>
                <a:latin typeface="FZLanTingHeiS-R-GB"/>
                <a:ea typeface="FZLanTingHeiS-R-GB"/>
                <a:cs typeface="FZLanTingHeiS-R-GB"/>
                <a:sym typeface="FZLanTingHeiS-R-GB"/>
              </a:rPr>
              <a:t>30°</a:t>
            </a:r>
            <a:r>
              <a:t>、</a:t>
            </a:r>
            <a:r>
              <a:rPr>
                <a:latin typeface="FZLanTingHeiS-R-GB"/>
                <a:ea typeface="FZLanTingHeiS-R-GB"/>
                <a:cs typeface="FZLanTingHeiS-R-GB"/>
                <a:sym typeface="FZLanTingHeiS-R-GB"/>
              </a:rPr>
              <a:t>45⁰</a:t>
            </a:r>
            <a:endParaRPr>
              <a:latin typeface="FZLanTingHeiS-R-GB"/>
              <a:ea typeface="FZLanTingHeiS-R-GB"/>
              <a:cs typeface="FZLanTingHeiS-R-GB"/>
              <a:sym typeface="FZLanTingHeiS-R-GB"/>
            </a:endParaRPr>
          </a:p>
        </p:txBody>
      </p:sp>
      <p:pic>
        <p:nvPicPr>
          <p:cNvPr id="581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075" y="1100355"/>
            <a:ext cx="11925842" cy="503819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84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85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8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88" name="发明专利号： ZL 2023 1057 5124.1"/>
          <p:cNvSpPr txBox="1"/>
          <p:nvPr/>
        </p:nvSpPr>
        <p:spPr>
          <a:xfrm>
            <a:off x="966440" y="8274030"/>
            <a:ext cx="6295652" cy="596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280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发明专利号： </a:t>
            </a:r>
            <a:r>
              <a:t>ZL 2023 1057 5124.1</a:t>
            </a:r>
          </a:p>
        </p:txBody>
      </p:sp>
      <p:sp>
        <p:nvSpPr>
          <p:cNvPr id="589" name="线条"/>
          <p:cNvSpPr/>
          <p:nvPr/>
        </p:nvSpPr>
        <p:spPr>
          <a:xfrm>
            <a:off x="966440" y="7760652"/>
            <a:ext cx="5599329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590" name="产品特点："/>
          <p:cNvSpPr txBox="1"/>
          <p:nvPr/>
        </p:nvSpPr>
        <p:spPr>
          <a:xfrm>
            <a:off x="9236074" y="7144867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91" name="◆ 采用玻璃导光板，表面不易划伤，极易清洁。…"/>
          <p:cNvSpPr txBox="1"/>
          <p:nvPr/>
        </p:nvSpPr>
        <p:spPr>
          <a:xfrm>
            <a:off x="9572625" y="7970770"/>
            <a:ext cx="14252575" cy="15113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1200"/>
              </a:spcBef>
              <a:defRPr sz="3200">
                <a:solidFill>
                  <a:srgbClr val="474747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t>◆ 采用专利的光学设计方案，精准控制出光角度，出光效率高，均匀性好；</a:t>
            </a: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200">
                <a:solidFill>
                  <a:srgbClr val="474747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t>◆ 提供不同角度照射，能突出物体三维信息，可有效解决角度照射阴影问题。</a:t>
            </a:r>
          </a:p>
        </p:txBody>
      </p:sp>
      <p:sp>
        <p:nvSpPr>
          <p:cNvPr id="592" name="适用范围："/>
          <p:cNvSpPr txBox="1"/>
          <p:nvPr/>
        </p:nvSpPr>
        <p:spPr>
          <a:xfrm>
            <a:off x="9274037" y="10054021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适用范围：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593" name="镜面、金属面、薄膜、玻璃、液晶零件等镜面物体的凹凸检测。"/>
          <p:cNvSpPr txBox="1"/>
          <p:nvPr/>
        </p:nvSpPr>
        <p:spPr>
          <a:xfrm>
            <a:off x="9572625" y="10832465"/>
            <a:ext cx="13689332" cy="1397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t>通用外观检测、各种字符检测、边缘检测、二维码识别、条形码读取、</a:t>
            </a:r>
          </a:p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t>PCB基板、电子器件检测等。</a:t>
            </a:r>
          </a:p>
        </p:txBody>
      </p:sp>
      <p:sp>
        <p:nvSpPr>
          <p:cNvPr id="594" name="HV-RG…"/>
          <p:cNvSpPr txBox="1"/>
          <p:nvPr/>
        </p:nvSpPr>
        <p:spPr>
          <a:xfrm>
            <a:off x="966440" y="4872374"/>
            <a:ext cx="6295652" cy="23749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HV-RG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环形光源系列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sz="360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高角度</a:t>
            </a:r>
            <a:r>
              <a:rPr sz="3600"/>
              <a:t>: 60°</a:t>
            </a:r>
            <a:r>
              <a:rPr sz="360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sz="3600"/>
              <a:t>75°</a:t>
            </a:r>
            <a:r>
              <a:rPr sz="360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rPr sz="3600"/>
              <a:t>90⁰</a:t>
            </a:r>
            <a:endParaRPr sz="3600"/>
          </a:p>
        </p:txBody>
      </p:sp>
      <p:pic>
        <p:nvPicPr>
          <p:cNvPr id="595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075" y="1100355"/>
            <a:ext cx="11925842" cy="503819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9421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2" name="深圳市阳光视觉科技有限公司自2007年成立至今， 一直专心深耕于机器视觉领域，业务领域包括高质量、高性能、高性价比的工业相机、光源、镜头、视觉图像处理软件和机器视觉解决方案。…"/>
          <p:cNvSpPr txBox="1"/>
          <p:nvPr/>
        </p:nvSpPr>
        <p:spPr>
          <a:xfrm>
            <a:off x="7840497" y="2797489"/>
            <a:ext cx="15035802" cy="223016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3000" b="1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3200" b="0" dirty="0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深圳市阳光视觉科技有限公司自</a:t>
            </a:r>
            <a:r>
              <a:rPr sz="3200" b="0" dirty="0">
                <a:latin typeface="方正兰亭纤黑简体"/>
              </a:rPr>
              <a:t>2007</a:t>
            </a:r>
            <a:r>
              <a:rPr sz="3200" b="0" dirty="0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年成立至今， </a:t>
            </a:r>
            <a:r>
              <a:rPr sz="3200" b="0" dirty="0" err="1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一直专心深耕</a:t>
            </a:r>
            <a:endParaRPr lang="en-US" sz="3200" b="0" dirty="0">
              <a:latin typeface="方正兰亭纤黑简体"/>
              <a:ea typeface="FZLTHPro Global Extralight"/>
              <a:cs typeface="FZLTHPro Global Extralight"/>
              <a:sym typeface="FZLTHPro Global Extralight"/>
            </a:endParaRPr>
          </a:p>
          <a:p>
            <a:pPr algn="l">
              <a:lnSpc>
                <a:spcPct val="150000"/>
              </a:lnSpc>
              <a:defRPr sz="3000" b="1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3200" b="0" dirty="0" err="1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于机器视觉领域，业务领域包括高质量、高性能、高性</a:t>
            </a:r>
            <a:r>
              <a:rPr lang="zh-CN" altLang="en-US" sz="3200" b="0" dirty="0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价</a:t>
            </a:r>
            <a:r>
              <a:rPr sz="3200" b="0" dirty="0" err="1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比的工业</a:t>
            </a:r>
            <a:endParaRPr lang="en-US" sz="3200" b="0" dirty="0">
              <a:latin typeface="方正兰亭纤黑简体"/>
              <a:ea typeface="FZLTHPro Global Extralight"/>
              <a:cs typeface="FZLTHPro Global Extralight"/>
              <a:sym typeface="FZLTHPro Global Extralight"/>
            </a:endParaRPr>
          </a:p>
          <a:p>
            <a:pPr algn="l">
              <a:lnSpc>
                <a:spcPct val="150000"/>
              </a:lnSpc>
              <a:defRPr sz="3000" b="1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3200" b="0" dirty="0" err="1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相机、光源、镜头、视觉图像处理软件和机器视觉解决方案</a:t>
            </a:r>
            <a:r>
              <a:rPr sz="3200" b="0" dirty="0">
                <a:latin typeface="方正兰亭纤黑简体"/>
                <a:ea typeface="FZLTHPro Global Extralight"/>
                <a:cs typeface="FZLTHPro Global Extralight"/>
                <a:sym typeface="FZLTHPro Global Extralight"/>
              </a:rPr>
              <a:t>。</a:t>
            </a:r>
            <a:endParaRPr sz="3200" b="0" dirty="0">
              <a:latin typeface="方正兰亭纤黑简体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203" name="机器视觉光源解决方案供应商"/>
          <p:cNvSpPr txBox="1"/>
          <p:nvPr/>
        </p:nvSpPr>
        <p:spPr>
          <a:xfrm>
            <a:off x="7714856" y="1413451"/>
            <a:ext cx="7432477" cy="97975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 defTabSz="914400">
              <a:defRPr sz="5700" spc="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 err="1"/>
              <a:t>机器视觉产品供应商</a:t>
            </a:r>
            <a:r>
              <a:rPr dirty="0"/>
              <a:t>    </a:t>
            </a:r>
            <a:endParaRPr dirty="0"/>
          </a:p>
        </p:txBody>
      </p:sp>
      <p:grpSp>
        <p:nvGrpSpPr>
          <p:cNvPr id="207" name="成组"/>
          <p:cNvGrpSpPr/>
          <p:nvPr/>
        </p:nvGrpSpPr>
        <p:grpSpPr>
          <a:xfrm>
            <a:off x="1705063" y="12134214"/>
            <a:ext cx="558941" cy="115209"/>
            <a:chOff x="0" y="0"/>
            <a:chExt cx="558940" cy="115207"/>
          </a:xfrm>
        </p:grpSpPr>
        <p:sp>
          <p:nvSpPr>
            <p:cNvPr id="204" name="Oval 5"/>
            <p:cNvSpPr/>
            <p:nvPr/>
          </p:nvSpPr>
          <p:spPr>
            <a:xfrm>
              <a:off x="-1" y="0"/>
              <a:ext cx="115209" cy="115209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 sz="3600"/>
              </a:pPr>
            </a:p>
          </p:txBody>
        </p:sp>
        <p:sp>
          <p:nvSpPr>
            <p:cNvPr id="205" name="Oval 6"/>
            <p:cNvSpPr/>
            <p:nvPr/>
          </p:nvSpPr>
          <p:spPr>
            <a:xfrm>
              <a:off x="221865" y="0"/>
              <a:ext cx="115209" cy="1152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 sz="3600">
                  <a:solidFill>
                    <a:srgbClr val="929292"/>
                  </a:solidFill>
                </a:defRPr>
              </a:pPr>
            </a:p>
          </p:txBody>
        </p:sp>
        <p:sp>
          <p:nvSpPr>
            <p:cNvPr id="206" name="Oval 7"/>
            <p:cNvSpPr/>
            <p:nvPr/>
          </p:nvSpPr>
          <p:spPr>
            <a:xfrm>
              <a:off x="443731" y="0"/>
              <a:ext cx="115209" cy="115209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 sz="3600">
                  <a:solidFill>
                    <a:srgbClr val="D5D5D5"/>
                  </a:solidFill>
                </a:defRPr>
              </a:pPr>
            </a:p>
          </p:txBody>
        </p:sp>
      </p:grpSp>
      <p:sp>
        <p:nvSpPr>
          <p:cNvPr id="211" name="公司简介"/>
          <p:cNvSpPr txBox="1"/>
          <p:nvPr/>
        </p:nvSpPr>
        <p:spPr>
          <a:xfrm>
            <a:off x="1651800" y="5694629"/>
            <a:ext cx="3420873" cy="1143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 defTabSz="914400">
              <a:defRPr sz="6600" spc="-91">
                <a:solidFill>
                  <a:srgbClr val="424242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lvl1pPr>
          </a:lstStyle>
          <a:p>
            <a:r>
              <a:rPr dirty="0" err="1"/>
              <a:t>公司简介</a:t>
            </a:r>
            <a:endParaRPr dirty="0"/>
          </a:p>
        </p:txBody>
      </p:sp>
      <p:sp>
        <p:nvSpPr>
          <p:cNvPr id="212" name="COMPANY…"/>
          <p:cNvSpPr txBox="1"/>
          <p:nvPr/>
        </p:nvSpPr>
        <p:spPr>
          <a:xfrm>
            <a:off x="1631325" y="6818579"/>
            <a:ext cx="4504110" cy="673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l">
              <a:defRPr sz="32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/>
              <a:t>COMPANY  PROFILE</a:t>
            </a:r>
            <a:endParaRPr dirty="0"/>
          </a:p>
        </p:txBody>
      </p:sp>
      <p:pic>
        <p:nvPicPr>
          <p:cNvPr id="213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021" y="5703416"/>
            <a:ext cx="10250907" cy="65991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98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599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01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02" name="矩形"/>
          <p:cNvSpPr/>
          <p:nvPr/>
        </p:nvSpPr>
        <p:spPr>
          <a:xfrm>
            <a:off x="8089613" y="1104235"/>
            <a:ext cx="15177451" cy="3944418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603" name="HV-RG…"/>
          <p:cNvSpPr txBox="1"/>
          <p:nvPr/>
        </p:nvSpPr>
        <p:spPr>
          <a:xfrm>
            <a:off x="981890" y="6060320"/>
            <a:ext cx="6295652" cy="1778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HV-RG环形光源</a:t>
            </a:r>
          </a:p>
          <a:p>
            <a:pPr indent="12700" algn="l">
              <a:defRPr sz="4800" spc="-1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扩散罩的选配</a:t>
            </a:r>
          </a:p>
        </p:txBody>
      </p:sp>
      <p:grpSp>
        <p:nvGrpSpPr>
          <p:cNvPr id="607" name="成组"/>
          <p:cNvGrpSpPr/>
          <p:nvPr/>
        </p:nvGrpSpPr>
        <p:grpSpPr>
          <a:xfrm>
            <a:off x="1017356" y="12265269"/>
            <a:ext cx="558944" cy="115209"/>
            <a:chOff x="0" y="0"/>
            <a:chExt cx="558942" cy="115207"/>
          </a:xfrm>
        </p:grpSpPr>
        <p:sp>
          <p:nvSpPr>
            <p:cNvPr id="604" name="Oval 5"/>
            <p:cNvSpPr/>
            <p:nvPr/>
          </p:nvSpPr>
          <p:spPr>
            <a:xfrm>
              <a:off x="-1" y="0"/>
              <a:ext cx="115209" cy="115209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/>
            </a:p>
          </p:txBody>
        </p:sp>
        <p:sp>
          <p:nvSpPr>
            <p:cNvPr id="605" name="Oval 6"/>
            <p:cNvSpPr/>
            <p:nvPr/>
          </p:nvSpPr>
          <p:spPr>
            <a:xfrm>
              <a:off x="221866" y="0"/>
              <a:ext cx="115209" cy="1152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>
                  <a:solidFill>
                    <a:srgbClr val="929292"/>
                  </a:solidFill>
                </a:defRPr>
              </a:pPr>
            </a:p>
          </p:txBody>
        </p:sp>
        <p:sp>
          <p:nvSpPr>
            <p:cNvPr id="606" name="Oval 7"/>
            <p:cNvSpPr/>
            <p:nvPr/>
          </p:nvSpPr>
          <p:spPr>
            <a:xfrm>
              <a:off x="443733" y="0"/>
              <a:ext cx="115209" cy="115209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>
                  <a:solidFill>
                    <a:srgbClr val="D5D5D5"/>
                  </a:solidFill>
                </a:defRPr>
              </a:pPr>
            </a:p>
          </p:txBody>
        </p:sp>
      </p:grpSp>
      <p:sp>
        <p:nvSpPr>
          <p:cNvPr id="608" name="◆ 采用玻璃导光板，表面不易划伤，极易清洁。…"/>
          <p:cNvSpPr txBox="1"/>
          <p:nvPr/>
        </p:nvSpPr>
        <p:spPr>
          <a:xfrm>
            <a:off x="8045363" y="6572498"/>
            <a:ext cx="15386137" cy="141605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30000"/>
              </a:lnSpc>
              <a:spcBef>
                <a:spcPts val="1200"/>
              </a:spcBef>
              <a:defRPr sz="3200">
                <a:solidFill>
                  <a:srgbClr val="2F2F2F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t>根据不同需求选配不同的扩散罩，扩散罩可抑制带光泽被测物体成像时的眩目光线的问题。扩散罩生产时已经安装好不能拆解更换，需要在下单前选择好型号。</a:t>
            </a:r>
          </a:p>
        </p:txBody>
      </p:sp>
      <p:graphicFrame>
        <p:nvGraphicFramePr>
          <p:cNvPr id="609" name="表格 7"/>
          <p:cNvGraphicFramePr/>
          <p:nvPr/>
        </p:nvGraphicFramePr>
        <p:xfrm>
          <a:off x="8089669" y="8347508"/>
          <a:ext cx="15177333" cy="413820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059111"/>
                <a:gridCol w="5059111"/>
                <a:gridCol w="5059111"/>
              </a:tblGrid>
              <a:tr h="827640">
                <a:tc>
                  <a:txBody>
                    <a:bodyPr/>
                    <a:lstStyle/>
                    <a:p>
                      <a:pPr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方正兰亭黑体"/>
                          <a:ea typeface="方正兰亭黑体"/>
                          <a:cs typeface="方正兰亭黑体"/>
                          <a:sym typeface="方正兰亭黑体"/>
                        </a:rPr>
                        <a:t>型号</a:t>
                      </a:r>
                      <a:endParaRPr sz="3200" b="1">
                        <a:solidFill>
                          <a:srgbClr val="FFFFFF"/>
                        </a:solidFill>
                        <a:latin typeface="方正兰亭黑体"/>
                        <a:ea typeface="方正兰亭黑体"/>
                        <a:cs typeface="方正兰亭黑体"/>
                        <a:sym typeface="方正兰亭黑体"/>
                      </a:endParaRPr>
                    </a:p>
                  </a:txBody>
                  <a:tcPr marL="45720" marR="45720" anchor="ctr" horzOverflow="overflow">
                    <a:solidFill>
                      <a:srgbClr val="F8490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方正兰亭黑体"/>
                          <a:ea typeface="方正兰亭黑体"/>
                          <a:cs typeface="方正兰亭黑体"/>
                          <a:sym typeface="方正兰亭黑体"/>
                        </a:rPr>
                        <a:t>使用环境</a:t>
                      </a:r>
                      <a:endParaRPr sz="3200" b="1">
                        <a:solidFill>
                          <a:srgbClr val="FFFFFF"/>
                        </a:solidFill>
                        <a:latin typeface="方正兰亭黑体"/>
                        <a:ea typeface="方正兰亭黑体"/>
                        <a:cs typeface="方正兰亭黑体"/>
                        <a:sym typeface="方正兰亭黑体"/>
                      </a:endParaRPr>
                    </a:p>
                  </a:txBody>
                  <a:tcPr marL="45720" marR="45720" anchor="ctr" horzOverflow="overflow">
                    <a:solidFill>
                      <a:srgbClr val="F8490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latin typeface="方正兰亭黑体"/>
                          <a:ea typeface="方正兰亭黑体"/>
                          <a:cs typeface="方正兰亭黑体"/>
                          <a:sym typeface="方正兰亭黑体"/>
                        </a:rPr>
                        <a:t>适合光源</a:t>
                      </a:r>
                      <a:endParaRPr sz="3200" b="1">
                        <a:solidFill>
                          <a:srgbClr val="FFFFFF"/>
                        </a:solidFill>
                        <a:latin typeface="方正兰亭黑体"/>
                        <a:ea typeface="方正兰亭黑体"/>
                        <a:cs typeface="方正兰亭黑体"/>
                        <a:sym typeface="方正兰亭黑体"/>
                      </a:endParaRPr>
                    </a:p>
                  </a:txBody>
                  <a:tcPr marL="45720" marR="45720" anchor="ctr" horzOverflow="overflow">
                    <a:solidFill>
                      <a:srgbClr val="F84905"/>
                    </a:solidFill>
                  </a:tcPr>
                </a:tc>
              </a:tr>
              <a:tr h="82764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rPr>
                        <a:t>S000</a:t>
                      </a:r>
                      <a:endParaRPr sz="2800">
                        <a:solidFill>
                          <a:srgbClr val="5E5E5E"/>
                        </a:solidFill>
                        <a:latin typeface="方正兰亭纤黑简体"/>
                        <a:ea typeface="方正兰亭纤黑简体"/>
                        <a:cs typeface="方正兰亭纤黑简体"/>
                        <a:sym typeface="方正兰亭纤黑简体"/>
                      </a:endParaRPr>
                    </a:p>
                  </a:txBody>
                  <a:tcPr marL="45720" marR="45720" anchor="ctr" horzOverflow="overflow">
                    <a:solidFill>
                      <a:srgbClr val="FFCFB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defRPr sz="2700"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defRPr>
                      </a:pPr>
                      <a:r>
                        <a:rPr dirty="0" err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粗糙表面，高方向性需求场合</a:t>
                      </a:r>
                      <a:endParaRPr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45720" marR="45720" anchor="ctr" horzOverflow="overflow">
                    <a:solidFill>
                      <a:srgbClr val="FFCFB9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defRPr sz="2800"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defRPr>
                      </a:pPr>
                      <a:r>
                        <a:rPr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通用</a:t>
                      </a:r>
                      <a:endParaRPr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45720" marR="45720" anchor="ctr" horzOverflow="overflow">
                    <a:solidFill>
                      <a:srgbClr val="FFEAE9"/>
                    </a:solidFill>
                  </a:tcPr>
                </a:tc>
              </a:tr>
              <a:tr h="82764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rPr>
                        <a:t>S013</a:t>
                      </a:r>
                      <a:endParaRPr sz="2800">
                        <a:solidFill>
                          <a:srgbClr val="5E5E5E"/>
                        </a:solidFill>
                        <a:latin typeface="方正兰亭纤黑简体"/>
                        <a:ea typeface="方正兰亭纤黑简体"/>
                        <a:cs typeface="方正兰亭纤黑简体"/>
                        <a:sym typeface="方正兰亭纤黑简体"/>
                      </a:endParaRPr>
                    </a:p>
                  </a:txBody>
                  <a:tcPr marL="45720" marR="45720" anchor="ctr" horzOverflow="overflow"/>
                </a:tc>
                <a:tc vMerge="1">
                  <a:tcPr/>
                </a:tc>
                <a:tc vMerge="1">
                  <a:tcPr/>
                </a:tc>
              </a:tr>
              <a:tr h="82764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E5E5E"/>
                          </a:solidFill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rPr>
                        <a:t>S040</a:t>
                      </a:r>
                      <a:endParaRPr sz="2800">
                        <a:solidFill>
                          <a:srgbClr val="5E5E5E"/>
                        </a:solidFill>
                        <a:latin typeface="方正兰亭纤黑简体"/>
                        <a:ea typeface="方正兰亭纤黑简体"/>
                        <a:cs typeface="方正兰亭纤黑简体"/>
                        <a:sym typeface="方正兰亭纤黑简体"/>
                      </a:endParaRPr>
                    </a:p>
                  </a:txBody>
                  <a:tcPr marL="45720" marR="45720" anchor="ctr" horzOverflow="overflow">
                    <a:solidFill>
                      <a:srgbClr val="FFCFB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defRPr sz="2700"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defRPr>
                      </a:pPr>
                      <a:r>
                        <a:rPr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较光滑表面，高均匀性需求场合</a:t>
                      </a:r>
                      <a:endParaRPr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45720" marR="45720" anchor="ctr" horzOverflow="overflow">
                    <a:solidFill>
                      <a:srgbClr val="FFEAE9"/>
                    </a:solidFill>
                  </a:tcPr>
                </a:tc>
                <a:tc vMerge="1">
                  <a:tcPr/>
                </a:tc>
              </a:tr>
              <a:tr h="827640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 dirty="0">
                          <a:solidFill>
                            <a:srgbClr val="5E5E5E"/>
                          </a:solidFill>
                          <a:latin typeface="方正兰亭纤黑简体"/>
                          <a:ea typeface="方正兰亭纤黑简体"/>
                          <a:cs typeface="方正兰亭纤黑简体"/>
                          <a:sym typeface="方正兰亭纤黑简体"/>
                        </a:rPr>
                        <a:t>S100</a:t>
                      </a:r>
                      <a:endParaRPr sz="2800" dirty="0">
                        <a:solidFill>
                          <a:srgbClr val="5E5E5E"/>
                        </a:solidFill>
                        <a:latin typeface="方正兰亭纤黑简体"/>
                        <a:ea typeface="方正兰亭纤黑简体"/>
                        <a:cs typeface="方正兰亭纤黑简体"/>
                        <a:sym typeface="方正兰亭纤黑简体"/>
                      </a:endParaRPr>
                    </a:p>
                  </a:txBody>
                  <a:tcPr marL="45720" marR="45720" anchor="ctr" horzOverflow="overflow"/>
                </a:tc>
                <a:tc vMerge="1">
                  <a:tcPr/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61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988" y="1946144"/>
            <a:ext cx="12992104" cy="22606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11" name="线条"/>
          <p:cNvSpPr/>
          <p:nvPr/>
        </p:nvSpPr>
        <p:spPr>
          <a:xfrm flipV="1">
            <a:off x="1136427" y="8227896"/>
            <a:ext cx="4689239" cy="1248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14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15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1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20" name="成组"/>
          <p:cNvGrpSpPr/>
          <p:nvPr/>
        </p:nvGrpSpPr>
        <p:grpSpPr>
          <a:xfrm>
            <a:off x="8652500" y="1245791"/>
            <a:ext cx="14498894" cy="4682041"/>
            <a:chOff x="0" y="0"/>
            <a:chExt cx="14498893" cy="4682040"/>
          </a:xfrm>
        </p:grpSpPr>
        <p:sp>
          <p:nvSpPr>
            <p:cNvPr id="618" name="矩形"/>
            <p:cNvSpPr/>
            <p:nvPr/>
          </p:nvSpPr>
          <p:spPr>
            <a:xfrm>
              <a:off x="-1" y="-1"/>
              <a:ext cx="7079001" cy="46820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3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  <p:sp>
          <p:nvSpPr>
            <p:cNvPr id="619" name="矩形"/>
            <p:cNvSpPr/>
            <p:nvPr/>
          </p:nvSpPr>
          <p:spPr>
            <a:xfrm>
              <a:off x="7419891" y="-1"/>
              <a:ext cx="7079002" cy="46820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36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Helvetica Neue"/>
                </a:defRPr>
              </a:pPr>
            </a:p>
          </p:txBody>
        </p:sp>
      </p:grpSp>
      <p:sp>
        <p:nvSpPr>
          <p:cNvPr id="621" name="高分辨率…"/>
          <p:cNvSpPr txBox="1"/>
          <p:nvPr/>
        </p:nvSpPr>
        <p:spPr>
          <a:xfrm>
            <a:off x="983640" y="5666966"/>
            <a:ext cx="3617877" cy="1778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高分辨率恒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流源控制器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grpSp>
        <p:nvGrpSpPr>
          <p:cNvPr id="625" name="成组"/>
          <p:cNvGrpSpPr/>
          <p:nvPr/>
        </p:nvGrpSpPr>
        <p:grpSpPr>
          <a:xfrm>
            <a:off x="1017356" y="12265269"/>
            <a:ext cx="558944" cy="115209"/>
            <a:chOff x="0" y="0"/>
            <a:chExt cx="558942" cy="115207"/>
          </a:xfrm>
        </p:grpSpPr>
        <p:sp>
          <p:nvSpPr>
            <p:cNvPr id="622" name="Oval 5"/>
            <p:cNvSpPr/>
            <p:nvPr/>
          </p:nvSpPr>
          <p:spPr>
            <a:xfrm>
              <a:off x="-1" y="0"/>
              <a:ext cx="115209" cy="115209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/>
            </a:p>
          </p:txBody>
        </p:sp>
        <p:sp>
          <p:nvSpPr>
            <p:cNvPr id="623" name="Oval 6"/>
            <p:cNvSpPr/>
            <p:nvPr/>
          </p:nvSpPr>
          <p:spPr>
            <a:xfrm>
              <a:off x="221866" y="0"/>
              <a:ext cx="115209" cy="1152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>
                  <a:solidFill>
                    <a:srgbClr val="929292"/>
                  </a:solidFill>
                </a:defRPr>
              </a:pPr>
            </a:p>
          </p:txBody>
        </p:sp>
        <p:sp>
          <p:nvSpPr>
            <p:cNvPr id="624" name="Oval 7"/>
            <p:cNvSpPr/>
            <p:nvPr/>
          </p:nvSpPr>
          <p:spPr>
            <a:xfrm>
              <a:off x="443733" y="0"/>
              <a:ext cx="115209" cy="115209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>
                  <a:solidFill>
                    <a:srgbClr val="D5D5D5"/>
                  </a:solidFill>
                </a:defRPr>
              </a:pPr>
            </a:p>
          </p:txBody>
        </p:sp>
      </p:grpSp>
      <p:sp>
        <p:nvSpPr>
          <p:cNvPr id="626" name="产品特点："/>
          <p:cNvSpPr txBox="1"/>
          <p:nvPr/>
        </p:nvSpPr>
        <p:spPr>
          <a:xfrm>
            <a:off x="8628243" y="7779876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627" name="◆ 采用玻璃导光板，表面不易划伤，极易清洁。…"/>
          <p:cNvSpPr txBox="1"/>
          <p:nvPr/>
        </p:nvSpPr>
        <p:spPr>
          <a:xfrm>
            <a:off x="8590280" y="8752205"/>
            <a:ext cx="14649456" cy="39878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1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、编码器可控制亮度、外触发模式；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2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、恒流输出， 控制更精准，亮度更稳定；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3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、小于</a:t>
            </a:r>
            <a:r>
              <a:t>15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微秒的快速同步响应，参数实时保存；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4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、支持串口通讯， 外触发模式可选，使用更灵活；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5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、输出短路保护， 每个通道独立的光源点亮时间调节功能；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29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6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、采用五位数码管显示，通道、输出电平、工作模式一目了然。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628" name="◆ 采用玻璃导光板，表面不易划伤，极易清洁。…"/>
          <p:cNvSpPr txBox="1"/>
          <p:nvPr/>
        </p:nvSpPr>
        <p:spPr>
          <a:xfrm>
            <a:off x="8635862" y="6391275"/>
            <a:ext cx="14515532" cy="673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                 2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通道恒流控制器                                  </a:t>
            </a:r>
            <a:r>
              <a:t>   4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通道恒流控制器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629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554" y="1527171"/>
            <a:ext cx="3146894" cy="414860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3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4841" y="1527171"/>
            <a:ext cx="3241396" cy="414860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31" name="线条"/>
          <p:cNvSpPr/>
          <p:nvPr/>
        </p:nvSpPr>
        <p:spPr>
          <a:xfrm>
            <a:off x="1081902" y="7773841"/>
            <a:ext cx="294568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34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35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37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38" name="矩形"/>
          <p:cNvSpPr/>
          <p:nvPr/>
        </p:nvSpPr>
        <p:spPr>
          <a:xfrm>
            <a:off x="8395685" y="1211062"/>
            <a:ext cx="14498894" cy="48717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639" name="高分辨率频闪…"/>
          <p:cNvSpPr txBox="1"/>
          <p:nvPr/>
        </p:nvSpPr>
        <p:spPr>
          <a:xfrm>
            <a:off x="979352" y="5861467"/>
            <a:ext cx="5475240" cy="1778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高分辨率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频闪控制器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grpSp>
        <p:nvGrpSpPr>
          <p:cNvPr id="643" name="成组"/>
          <p:cNvGrpSpPr/>
          <p:nvPr/>
        </p:nvGrpSpPr>
        <p:grpSpPr>
          <a:xfrm>
            <a:off x="1017356" y="12265269"/>
            <a:ext cx="558944" cy="115209"/>
            <a:chOff x="0" y="0"/>
            <a:chExt cx="558942" cy="115207"/>
          </a:xfrm>
        </p:grpSpPr>
        <p:sp>
          <p:nvSpPr>
            <p:cNvPr id="640" name="Oval 5"/>
            <p:cNvSpPr/>
            <p:nvPr/>
          </p:nvSpPr>
          <p:spPr>
            <a:xfrm>
              <a:off x="-1" y="0"/>
              <a:ext cx="115209" cy="115209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/>
            </a:p>
          </p:txBody>
        </p:sp>
        <p:sp>
          <p:nvSpPr>
            <p:cNvPr id="641" name="Oval 6"/>
            <p:cNvSpPr/>
            <p:nvPr/>
          </p:nvSpPr>
          <p:spPr>
            <a:xfrm>
              <a:off x="221866" y="0"/>
              <a:ext cx="115209" cy="115209"/>
            </a:xfrm>
            <a:prstGeom prst="ellipse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>
                  <a:solidFill>
                    <a:srgbClr val="929292"/>
                  </a:solidFill>
                </a:defRPr>
              </a:pPr>
            </a:p>
          </p:txBody>
        </p:sp>
        <p:sp>
          <p:nvSpPr>
            <p:cNvPr id="642" name="Oval 7"/>
            <p:cNvSpPr/>
            <p:nvPr/>
          </p:nvSpPr>
          <p:spPr>
            <a:xfrm>
              <a:off x="443733" y="0"/>
              <a:ext cx="115209" cy="115209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828800">
                <a:defRPr>
                  <a:solidFill>
                    <a:srgbClr val="D5D5D5"/>
                  </a:solidFill>
                </a:defRPr>
              </a:pPr>
            </a:p>
          </p:txBody>
        </p:sp>
      </p:grpSp>
      <p:sp>
        <p:nvSpPr>
          <p:cNvPr id="644" name="产品特点："/>
          <p:cNvSpPr txBox="1"/>
          <p:nvPr/>
        </p:nvSpPr>
        <p:spPr>
          <a:xfrm>
            <a:off x="8311518" y="6433675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645" name="◆ 采用玻璃导光板，表面不易划伤，极易清洁。…"/>
          <p:cNvSpPr txBox="1"/>
          <p:nvPr/>
        </p:nvSpPr>
        <p:spPr>
          <a:xfrm>
            <a:off x="8320405" y="7238999"/>
            <a:ext cx="15668310" cy="636524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、编码器可控制：脉宽、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外触发模式选择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2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、输出脉宽控制：</a:t>
            </a:r>
            <a:r>
              <a:rPr dirty="0"/>
              <a:t>1u</a:t>
            </a:r>
            <a:r>
              <a:rPr sz="2800" dirty="0"/>
              <a:t>S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一级，</a:t>
            </a:r>
            <a:r>
              <a:rPr dirty="0"/>
              <a:t>1000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级可调控制更精准；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3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、小于</a:t>
            </a:r>
            <a:r>
              <a:rPr dirty="0"/>
              <a:t>400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纳秒的快速同步响应；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4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、参数实时保存，不必每次开机都进行参数设置；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5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、支持网口通讯，通过上位机软件可远程控制；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6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、支持相机同步输出功能；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7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、外触发模式可选升沿、下降沿触发、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外部跟随触发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，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使用更灵活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8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、具备输出过流保护功能，过流保护后数码管会提示对应错误参数代码；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9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、具备输出占空比上限保护，输出占空比不能超过</a:t>
            </a:r>
            <a:r>
              <a:rPr dirty="0"/>
              <a:t>50%, 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超过后会提示对应错误参数代码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90000"/>
              </a:lnSpc>
              <a:spcBef>
                <a:spcPts val="1200"/>
              </a:spcBef>
              <a:defRPr sz="3200">
                <a:solidFill>
                  <a:srgbClr val="FF0000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10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、选择电压为</a:t>
            </a:r>
            <a:r>
              <a:rPr dirty="0"/>
              <a:t>48V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的型号能使光源照度增亮</a:t>
            </a:r>
            <a:r>
              <a:rPr dirty="0"/>
              <a:t>3-5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倍（针对特定型号的光源）。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646" name="◆ 采用玻璃导光板，表面不易划伤，极易清洁。…"/>
          <p:cNvSpPr txBox="1"/>
          <p:nvPr/>
        </p:nvSpPr>
        <p:spPr>
          <a:xfrm>
            <a:off x="8829825" y="1544665"/>
            <a:ext cx="9502145" cy="6731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t>纳秒级高速响应、4通道外触发频闪控制器</a:t>
            </a:r>
          </a:p>
        </p:txBody>
      </p:sp>
      <p:pic>
        <p:nvPicPr>
          <p:cNvPr id="647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725" y="2551533"/>
            <a:ext cx="10067302" cy="318926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48" name="线条"/>
          <p:cNvSpPr/>
          <p:nvPr/>
        </p:nvSpPr>
        <p:spPr>
          <a:xfrm>
            <a:off x="1050681" y="7931526"/>
            <a:ext cx="2999861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13652"/>
            <a:ext cx="24384001" cy="13716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51" name="矩形"/>
          <p:cNvSpPr/>
          <p:nvPr/>
        </p:nvSpPr>
        <p:spPr>
          <a:xfrm>
            <a:off x="0" y="-1"/>
            <a:ext cx="7433944" cy="13743307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52" name="图像" descr="图像"/>
          <p:cNvPicPr>
            <a:picLocks noChangeAspect="1"/>
          </p:cNvPicPr>
          <p:nvPr/>
        </p:nvPicPr>
        <p:blipFill>
          <a:blip r:embed="rId2">
            <a:alphaModFix amt="62585"/>
          </a:blip>
          <a:srcRect b="56070"/>
          <a:stretch>
            <a:fillRect/>
          </a:stretch>
        </p:blipFill>
        <p:spPr>
          <a:xfrm rot="5400000">
            <a:off x="-3296918" y="2965898"/>
            <a:ext cx="13905320" cy="75691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54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38" y="1544122"/>
            <a:ext cx="4570670" cy="100268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55" name="矩形"/>
          <p:cNvSpPr/>
          <p:nvPr/>
        </p:nvSpPr>
        <p:spPr>
          <a:xfrm>
            <a:off x="8395685" y="1211062"/>
            <a:ext cx="14498894" cy="48717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3600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656" name="高分辨率…"/>
          <p:cNvSpPr txBox="1"/>
          <p:nvPr/>
        </p:nvSpPr>
        <p:spPr>
          <a:xfrm>
            <a:off x="983640" y="5684851"/>
            <a:ext cx="5466664" cy="1778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高分辨率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480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时序控制器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657" name="产品特点："/>
          <p:cNvSpPr txBox="1"/>
          <p:nvPr/>
        </p:nvSpPr>
        <p:spPr>
          <a:xfrm>
            <a:off x="8519021" y="6913181"/>
            <a:ext cx="2400301" cy="736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 defTabSz="457200">
              <a:spcBef>
                <a:spcPts val="1200"/>
              </a:spcBef>
              <a:defRPr sz="3600">
                <a:solidFill>
                  <a:srgbClr val="474747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pPr>
              <a:defRPr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产品特点：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sp>
        <p:nvSpPr>
          <p:cNvPr id="658" name="◆ 采用玻璃导光板，表面不易划伤，极易清洁。…"/>
          <p:cNvSpPr txBox="1"/>
          <p:nvPr/>
        </p:nvSpPr>
        <p:spPr>
          <a:xfrm>
            <a:off x="8591550" y="7943938"/>
            <a:ext cx="14014092" cy="4597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2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1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、高速时序切换， 内触发工作频率</a:t>
            </a:r>
            <a:r>
              <a:t>100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档可调 ，最大支持</a:t>
            </a:r>
            <a:r>
              <a:t>400KHz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的工作频率；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2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、内触发、外触发、分频等三种工作模式可选；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3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、外触发分频系数</a:t>
            </a:r>
            <a:r>
              <a:t>5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档可调；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4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、时序切换通道可选 </a:t>
            </a:r>
            <a:r>
              <a:t>1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2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通道切换，</a:t>
            </a:r>
            <a:r>
              <a:t>1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2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3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通道切换，</a:t>
            </a:r>
            <a:r>
              <a:t>1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2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3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</a:t>
            </a:r>
            <a:r>
              <a:t>4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通道切换；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5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 小于</a:t>
            </a:r>
            <a:r>
              <a:t>500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纳秒的快速同步响应，参数实时保存；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lnSpc>
                <a:spcPct val="120000"/>
              </a:lnSpc>
              <a:spcBef>
                <a:spcPts val="1200"/>
              </a:spcBef>
              <a:defRPr sz="3000">
                <a:solidFill>
                  <a:srgbClr val="474747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t>6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、支持串口网口通讯， 输出过流保护。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659" name="◆ 采用玻璃导光板，表面不易划伤，极易清洁。…"/>
          <p:cNvSpPr txBox="1"/>
          <p:nvPr/>
        </p:nvSpPr>
        <p:spPr>
          <a:xfrm>
            <a:off x="18069565" y="2948439"/>
            <a:ext cx="4143910" cy="13970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纳秒级高速响应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 defTabSz="457200">
              <a:spcBef>
                <a:spcPts val="1200"/>
              </a:spcBef>
              <a:defRPr sz="3200">
                <a:solidFill>
                  <a:srgbClr val="2F2F2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t>4</a:t>
            </a:r>
            <a:r>
              <a:rPr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通道时序切换控制器</a:t>
            </a:r>
            <a:endParaRPr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66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658" y="2196289"/>
            <a:ext cx="8920410" cy="32964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61" name="线条"/>
          <p:cNvSpPr/>
          <p:nvPr/>
        </p:nvSpPr>
        <p:spPr>
          <a:xfrm>
            <a:off x="990422" y="7773843"/>
            <a:ext cx="2993442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/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64" name="Rectangle 5"/>
          <p:cNvSpPr/>
          <p:nvPr/>
        </p:nvSpPr>
        <p:spPr>
          <a:xfrm>
            <a:off x="0" y="6857999"/>
            <a:ext cx="24384000" cy="6942944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665" name="textbox 332"/>
          <p:cNvSpPr txBox="1"/>
          <p:nvPr/>
        </p:nvSpPr>
        <p:spPr>
          <a:xfrm>
            <a:off x="1666223" y="8399070"/>
            <a:ext cx="13185720" cy="33528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l">
              <a:lnSpc>
                <a:spcPct val="150000"/>
              </a:lnSpc>
              <a:defRPr sz="4800" spc="2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1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、恒流输出，亮度更稳定；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lnSpc>
                <a:spcPct val="150000"/>
              </a:lnSpc>
              <a:defRPr sz="4800" spc="2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2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、高分辨率，最高</a:t>
            </a:r>
            <a:r>
              <a:rPr dirty="0"/>
              <a:t>1000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级亮度可调；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lnSpc>
                <a:spcPct val="150000"/>
              </a:lnSpc>
              <a:defRPr sz="4800" spc="20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3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、同步响应速度快，纳秒级别，最快</a:t>
            </a:r>
            <a:r>
              <a:rPr dirty="0"/>
              <a:t>&lt;400ns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666" name="文本框 1"/>
          <p:cNvSpPr txBox="1"/>
          <p:nvPr/>
        </p:nvSpPr>
        <p:spPr>
          <a:xfrm>
            <a:off x="1632885" y="4264057"/>
            <a:ext cx="10326477" cy="13614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indent="12700" algn="l">
              <a:lnSpc>
                <a:spcPct val="98000"/>
              </a:lnSpc>
              <a:defRPr sz="7200" spc="-6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t>光源控制器主要特点：</a:t>
            </a:r>
            <a:r>
              <a:rPr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 </a:t>
            </a:r>
            <a:endParaRPr>
              <a:latin typeface="Lantinghei SC Demibold"/>
              <a:ea typeface="Lantinghei SC Demibold"/>
              <a:cs typeface="Lantinghei SC Demibold"/>
              <a:sym typeface="Lantinghei SC Demibold"/>
            </a:endParaRPr>
          </a:p>
        </p:txBody>
      </p:sp>
      <p:pic>
        <p:nvPicPr>
          <p:cNvPr id="668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71" name="Rectangle 5"/>
          <p:cNvSpPr/>
          <p:nvPr/>
        </p:nvSpPr>
        <p:spPr>
          <a:xfrm>
            <a:off x="0" y="5340450"/>
            <a:ext cx="24384000" cy="8375551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672" name="文本框 1"/>
          <p:cNvSpPr txBox="1"/>
          <p:nvPr/>
        </p:nvSpPr>
        <p:spPr>
          <a:xfrm>
            <a:off x="1569367" y="3538291"/>
            <a:ext cx="18822672" cy="13614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indent="12700" algn="l">
              <a:lnSpc>
                <a:spcPct val="98000"/>
              </a:lnSpc>
              <a:defRPr sz="7200" spc="-60">
                <a:solidFill>
                  <a:srgbClr val="53535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t>定制解决方案</a:t>
            </a:r>
          </a:p>
        </p:txBody>
      </p:sp>
      <p:sp>
        <p:nvSpPr>
          <p:cNvPr id="673" name="文本框 2"/>
          <p:cNvSpPr txBox="1"/>
          <p:nvPr/>
        </p:nvSpPr>
        <p:spPr>
          <a:xfrm>
            <a:off x="1623917" y="6292125"/>
            <a:ext cx="21481529" cy="143255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3400">
                <a:solidFill>
                  <a:srgbClr val="FFFFFF"/>
                </a:solidFill>
                <a:latin typeface="方正兰亭黑体"/>
                <a:ea typeface="方正兰亭黑体"/>
                <a:cs typeface="方正兰亭黑体"/>
                <a:sym typeface="方正兰亭黑体"/>
              </a:defRPr>
            </a:pPr>
            <a:r>
              <a:rPr dirty="0"/>
              <a:t>除了以上所介绍的标准产品以外,还可以提供定制解决方案服务，以专业的设计团队、完整的产业链为客户量身定制，寻求项目最佳的解决方案。</a:t>
            </a:r>
            <a:endParaRPr dirty="0"/>
          </a:p>
        </p:txBody>
      </p:sp>
      <p:pic>
        <p:nvPicPr>
          <p:cNvPr id="675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6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339" y="8380478"/>
            <a:ext cx="3199674" cy="3199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7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840" y="8380478"/>
            <a:ext cx="3199675" cy="3199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8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342" y="8380478"/>
            <a:ext cx="3199675" cy="3199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79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5844" y="8380478"/>
            <a:ext cx="3199675" cy="3199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0" name="图像" descr="图像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1345" y="8380478"/>
            <a:ext cx="3199675" cy="3199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81" name="图像" descr="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6847" y="8380478"/>
            <a:ext cx="3199675" cy="31996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82" name="文本框 2"/>
          <p:cNvSpPr txBox="1"/>
          <p:nvPr/>
        </p:nvSpPr>
        <p:spPr>
          <a:xfrm>
            <a:off x="1768357" y="11953113"/>
            <a:ext cx="3021638" cy="586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 err="1"/>
              <a:t>特殊应用光源设计</a:t>
            </a:r>
            <a:endParaRPr dirty="0"/>
          </a:p>
        </p:txBody>
      </p:sp>
      <p:sp>
        <p:nvSpPr>
          <p:cNvPr id="683" name="文本框 2"/>
          <p:cNvSpPr txBox="1"/>
          <p:nvPr/>
        </p:nvSpPr>
        <p:spPr>
          <a:xfrm>
            <a:off x="5403859" y="11953113"/>
            <a:ext cx="3021638" cy="586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 err="1"/>
              <a:t>平面无影光源定制</a:t>
            </a:r>
            <a:endParaRPr dirty="0"/>
          </a:p>
        </p:txBody>
      </p:sp>
      <p:sp>
        <p:nvSpPr>
          <p:cNvPr id="684" name="文本框 2"/>
          <p:cNvSpPr txBox="1"/>
          <p:nvPr/>
        </p:nvSpPr>
        <p:spPr>
          <a:xfrm>
            <a:off x="9039360" y="11953113"/>
            <a:ext cx="3021639" cy="113156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lnSpc>
                <a:spcPct val="11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 err="1"/>
              <a:t>平面线状条纹</a:t>
            </a:r>
            <a:endParaRPr dirty="0"/>
          </a:p>
          <a:p>
            <a:pPr>
              <a:lnSpc>
                <a:spcPct val="11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 err="1"/>
              <a:t>光源定制</a:t>
            </a:r>
            <a:endParaRPr dirty="0"/>
          </a:p>
        </p:txBody>
      </p:sp>
      <p:sp>
        <p:nvSpPr>
          <p:cNvPr id="685" name="文本框 2"/>
          <p:cNvSpPr txBox="1"/>
          <p:nvPr/>
        </p:nvSpPr>
        <p:spPr>
          <a:xfrm>
            <a:off x="12674862" y="11953113"/>
            <a:ext cx="3021638" cy="586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 err="1"/>
              <a:t>光学透镜设计定制</a:t>
            </a:r>
            <a:endParaRPr dirty="0"/>
          </a:p>
        </p:txBody>
      </p:sp>
      <p:sp>
        <p:nvSpPr>
          <p:cNvPr id="686" name="文本框 2"/>
          <p:cNvSpPr txBox="1"/>
          <p:nvPr/>
        </p:nvSpPr>
        <p:spPr>
          <a:xfrm>
            <a:off x="16310364" y="11953113"/>
            <a:ext cx="3021638" cy="586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dirty="0" err="1"/>
              <a:t>高亮线扫光源定制</a:t>
            </a:r>
            <a:endParaRPr dirty="0"/>
          </a:p>
        </p:txBody>
      </p:sp>
      <p:sp>
        <p:nvSpPr>
          <p:cNvPr id="687" name="文本框 2"/>
          <p:cNvSpPr txBox="1"/>
          <p:nvPr/>
        </p:nvSpPr>
        <p:spPr>
          <a:xfrm>
            <a:off x="19945865" y="11953113"/>
            <a:ext cx="3021639" cy="58673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l">
              <a:lnSpc>
                <a:spcPct val="150000"/>
              </a:lnSpc>
              <a:defRPr sz="28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t>高亮光纤光源定制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49" name="Thank you"/>
          <p:cNvSpPr txBox="1">
            <a:spLocks noGrp="1"/>
          </p:cNvSpPr>
          <p:nvPr>
            <p:ph type="title"/>
          </p:nvPr>
        </p:nvSpPr>
        <p:spPr>
          <a:xfrm>
            <a:off x="13690782" y="3379663"/>
            <a:ext cx="6084006" cy="1526862"/>
          </a:xfrm>
          <a:prstGeom prst="rect">
            <a:avLst/>
          </a:prstGeom>
        </p:spPr>
        <p:txBody>
          <a:bodyPr lIns="0" tIns="0" rIns="0" bIns="0" anchor="t"/>
          <a:lstStyle>
            <a:lvl1pPr defTabSz="1682750">
              <a:lnSpc>
                <a:spcPct val="50000"/>
              </a:lnSpc>
              <a:defRPr sz="7545" b="0" cap="all" spc="-184">
                <a:solidFill>
                  <a:srgbClr val="424242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lvl1pPr>
          </a:lstStyle>
          <a:p>
            <a: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br>
              <a:rPr lang="en-US" dirty="0">
                <a:latin typeface="FZLanTingHeiS-R-GB"/>
                <a:ea typeface="FZLanTingHeiS-R-GB"/>
                <a:cs typeface="FZLanTingHeiS-R-GB"/>
                <a:sym typeface="FZLanTingHeiS-R-GB"/>
              </a:rPr>
            </a:br>
            <a:r>
              <a:rPr dirty="0">
                <a:latin typeface="FZLanTingHeiS-R-GB"/>
                <a:ea typeface="FZLanTingHeiS-R-GB"/>
                <a:cs typeface="FZLanTingHeiS-R-GB"/>
                <a:sym typeface="FZLanTingHeiS-R-GB"/>
              </a:rPr>
              <a:t>Thank you</a:t>
            </a:r>
            <a:endParaRPr dirty="0">
              <a:latin typeface="FZLanTingHeiS-R-GB"/>
              <a:ea typeface="FZLanTingHeiS-R-GB"/>
              <a:cs typeface="FZLanTingHeiS-R-GB"/>
              <a:sym typeface="FZLanTingHeiS-R-GB"/>
            </a:endParaRPr>
          </a:p>
        </p:txBody>
      </p:sp>
      <p:sp>
        <p:nvSpPr>
          <p:cNvPr id="750" name="线条"/>
          <p:cNvSpPr/>
          <p:nvPr/>
        </p:nvSpPr>
        <p:spPr>
          <a:xfrm>
            <a:off x="12629701" y="3791546"/>
            <a:ext cx="5" cy="1244468"/>
          </a:xfrm>
          <a:prstGeom prst="line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/>
          <a:lstStyle/>
          <a:p/>
        </p:txBody>
      </p:sp>
      <p:sp>
        <p:nvSpPr>
          <p:cNvPr id="751" name="文本框 1"/>
          <p:cNvSpPr txBox="1"/>
          <p:nvPr/>
        </p:nvSpPr>
        <p:spPr>
          <a:xfrm>
            <a:off x="4493173" y="6925626"/>
            <a:ext cx="15032529" cy="375158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  <a:defRPr sz="4800" spc="48"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深圳市阳光视觉科技有限公司</a:t>
            </a:r>
            <a:r>
              <a:rPr dirty="0"/>
              <a:t> </a:t>
            </a:r>
            <a:r>
              <a:rPr sz="4000" spc="39" dirty="0"/>
              <a:t> ——  </a:t>
            </a:r>
            <a:r>
              <a:rPr sz="4000" spc="39" dirty="0" err="1">
                <a:solidFill>
                  <a:srgbClr val="FF5C00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有温度的工业智能公司</a:t>
            </a:r>
            <a:r>
              <a:rPr sz="4000" spc="39" dirty="0">
                <a:solidFill>
                  <a:schemeClr val="accent4"/>
                </a:solidFill>
              </a:rPr>
              <a:t> </a:t>
            </a:r>
            <a:r>
              <a:rPr sz="4000" spc="39" dirty="0"/>
              <a:t> </a:t>
            </a:r>
            <a:endParaRPr sz="4000" spc="39" dirty="0"/>
          </a:p>
          <a:p>
            <a:pPr>
              <a:lnSpc>
                <a:spcPct val="130000"/>
              </a:lnSpc>
              <a:defRPr sz="4000" spc="39"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TEL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：</a:t>
            </a:r>
            <a:r>
              <a:rPr dirty="0"/>
              <a:t>0755-83740402  83740407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>
              <a:lnSpc>
                <a:spcPct val="130000"/>
              </a:lnSpc>
              <a:defRPr sz="4000" spc="39"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ADD: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深圳市龙华区民治街道星河</a:t>
            </a:r>
            <a:r>
              <a:rPr dirty="0"/>
              <a:t>WORLD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二期</a:t>
            </a:r>
            <a:r>
              <a:rPr dirty="0"/>
              <a:t>D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栋</a:t>
            </a:r>
            <a:r>
              <a:rPr dirty="0"/>
              <a:t>505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室</a:t>
            </a:r>
            <a:endParaRPr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>
              <a:lnSpc>
                <a:spcPct val="130000"/>
              </a:lnSpc>
              <a:defRPr sz="4000" spc="39"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/>
              <a:t>Email</a:t>
            </a:r>
            <a:r>
              <a:rPr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：</a:t>
            </a:r>
            <a:r>
              <a:rPr dirty="0"/>
              <a:t>max@sunvision.net.cn</a:t>
            </a:r>
            <a:endParaRPr dirty="0"/>
          </a:p>
        </p:txBody>
      </p:sp>
      <p:pic>
        <p:nvPicPr>
          <p:cNvPr id="752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494" y="3581265"/>
            <a:ext cx="7589944" cy="166502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5" name="Rectangle 5"/>
          <p:cNvSpPr/>
          <p:nvPr/>
        </p:nvSpPr>
        <p:spPr>
          <a:xfrm>
            <a:off x="0" y="5684261"/>
            <a:ext cx="24384000" cy="8031742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236" name="textbox 78"/>
          <p:cNvSpPr txBox="1"/>
          <p:nvPr/>
        </p:nvSpPr>
        <p:spPr>
          <a:xfrm>
            <a:off x="1660317" y="3376929"/>
            <a:ext cx="12846057" cy="144039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l">
              <a:lnSpc>
                <a:spcPct val="80000"/>
              </a:lnSpc>
              <a:defRPr sz="1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dirty="0"/>
          </a:p>
          <a:p>
            <a:pPr indent="21590" algn="l">
              <a:lnSpc>
                <a:spcPct val="80000"/>
              </a:lnSpc>
              <a:defRPr sz="6600">
                <a:solidFill>
                  <a:srgbClr val="43434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 err="1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优势一：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强有力的创新型研发团队</a:t>
            </a:r>
            <a:endParaRPr dirty="0">
              <a:latin typeface="方正兰亭纤黑简体"/>
            </a:endParaRPr>
          </a:p>
          <a:p>
            <a:pPr indent="12700" algn="l">
              <a:lnSpc>
                <a:spcPct val="80000"/>
              </a:lnSpc>
              <a:defRPr sz="2500" cap="all" spc="110">
                <a:solidFill>
                  <a:srgbClr val="43434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dirty="0">
              <a:latin typeface="方正兰亭纤黑简体"/>
            </a:endParaRPr>
          </a:p>
          <a:p>
            <a:pPr indent="12700" algn="l">
              <a:lnSpc>
                <a:spcPct val="80000"/>
              </a:lnSpc>
              <a:defRPr sz="2500" cap="all" spc="110">
                <a:solidFill>
                  <a:srgbClr val="43434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>
                <a:latin typeface="方正兰亭纤黑简体"/>
              </a:rPr>
              <a:t> Core</a:t>
            </a:r>
            <a:r>
              <a:rPr spc="460" dirty="0">
                <a:latin typeface="方正兰亭纤黑简体"/>
              </a:rPr>
              <a:t> </a:t>
            </a:r>
            <a:r>
              <a:rPr dirty="0">
                <a:latin typeface="方正兰亭纤黑简体"/>
              </a:rPr>
              <a:t>advantages 1</a:t>
            </a:r>
            <a:endParaRPr dirty="0">
              <a:latin typeface="方正兰亭纤黑简体"/>
            </a:endParaRPr>
          </a:p>
        </p:txBody>
      </p:sp>
      <p:sp>
        <p:nvSpPr>
          <p:cNvPr id="238" name="textbox 76"/>
          <p:cNvSpPr txBox="1"/>
          <p:nvPr/>
        </p:nvSpPr>
        <p:spPr>
          <a:xfrm>
            <a:off x="1666794" y="6140600"/>
            <a:ext cx="21557121" cy="143372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5875" algn="just">
              <a:lnSpc>
                <a:spcPct val="150000"/>
              </a:lnSpc>
              <a:defRPr sz="3300" spc="-7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zh-CN" altLang="en-US" dirty="0"/>
              <a:t>研发团队由多名国家级的光学专家</a:t>
            </a:r>
            <a:r>
              <a:rPr lang="zh-CN" altLang="en-US" spc="-28" dirty="0"/>
              <a:t>带领，</a:t>
            </a:r>
            <a:r>
              <a:rPr lang="zh-CN" altLang="en-US" dirty="0"/>
              <a:t>研发人员有</a:t>
            </a:r>
            <a:r>
              <a:rPr lang="en-US" altLang="zh-CN" dirty="0"/>
              <a:t>30</a:t>
            </a:r>
            <a:r>
              <a:rPr lang="zh-CN" altLang="en-US" dirty="0"/>
              <a:t>名以上，具备相关光学</a:t>
            </a:r>
            <a:endParaRPr lang="en-US" altLang="zh-CN" dirty="0"/>
          </a:p>
          <a:p>
            <a:pPr indent="15875" algn="just">
              <a:lnSpc>
                <a:spcPct val="150000"/>
              </a:lnSpc>
              <a:defRPr sz="3300" spc="-7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lang="zh-CN" altLang="en-US" dirty="0"/>
              <a:t>领域的产品研发与应用十年以上的经验，并拥有多项发明</a:t>
            </a:r>
            <a:r>
              <a:rPr lang="zh-CN" altLang="en-US" spc="-151" dirty="0"/>
              <a:t>专利。</a:t>
            </a:r>
            <a:endParaRPr spc="-131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239" name="图片 2" descr="图片 2"/>
          <p:cNvPicPr>
            <a:picLocks noChangeAspect="1"/>
          </p:cNvPicPr>
          <p:nvPr/>
        </p:nvPicPr>
        <p:blipFill>
          <a:blip r:embed="rId2"/>
          <a:srcRect l="154" t="16097" r="153" b="24367"/>
          <a:stretch>
            <a:fillRect/>
          </a:stretch>
        </p:blipFill>
        <p:spPr>
          <a:xfrm>
            <a:off x="1698171" y="8803454"/>
            <a:ext cx="13761641" cy="4235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1" y="0"/>
                </a:moveTo>
                <a:cubicBezTo>
                  <a:pt x="184" y="0"/>
                  <a:pt x="0" y="584"/>
                  <a:pt x="0" y="1303"/>
                </a:cubicBezTo>
                <a:lnTo>
                  <a:pt x="0" y="20299"/>
                </a:lnTo>
                <a:cubicBezTo>
                  <a:pt x="0" y="21018"/>
                  <a:pt x="184" y="21600"/>
                  <a:pt x="411" y="21600"/>
                </a:cubicBezTo>
                <a:lnTo>
                  <a:pt x="21189" y="21600"/>
                </a:lnTo>
                <a:cubicBezTo>
                  <a:pt x="21416" y="21600"/>
                  <a:pt x="21600" y="21018"/>
                  <a:pt x="21600" y="20299"/>
                </a:cubicBezTo>
                <a:lnTo>
                  <a:pt x="21600" y="1303"/>
                </a:lnTo>
                <a:cubicBezTo>
                  <a:pt x="21600" y="584"/>
                  <a:pt x="21416" y="0"/>
                  <a:pt x="21189" y="0"/>
                </a:cubicBezTo>
                <a:lnTo>
                  <a:pt x="411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pic>
        <p:nvPicPr>
          <p:cNvPr id="24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3" name="Rectangle 5"/>
          <p:cNvSpPr/>
          <p:nvPr/>
        </p:nvSpPr>
        <p:spPr>
          <a:xfrm>
            <a:off x="0" y="7010400"/>
            <a:ext cx="24384000" cy="6757259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245" name="textbox 88"/>
          <p:cNvSpPr txBox="1"/>
          <p:nvPr/>
        </p:nvSpPr>
        <p:spPr>
          <a:xfrm>
            <a:off x="1696495" y="7926615"/>
            <a:ext cx="20927491" cy="427431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5875" algn="just">
              <a:lnSpc>
                <a:spcPct val="200000"/>
              </a:lnSpc>
              <a:defRPr sz="3400" spc="-8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3600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自有产业园超两万平方米，有独栋办公大楼和专业厂房</a:t>
            </a:r>
            <a:r>
              <a:rPr sz="3600" spc="-7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（模具车间、光学级的注塑加工车间、百级无尘的光刻车间与装配车间</a:t>
            </a:r>
            <a:r>
              <a:rPr sz="3600" spc="-7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），具备从光学设计到成品制造的完整生产能力，拥有大多数同行企业所不具备的几乎全产业链的生产及检验设备，以及严格的生产管理系统，能保证品质和供应稳定。是</a:t>
            </a:r>
            <a:r>
              <a:rPr sz="3600" spc="-7" dirty="0"/>
              <a:t>GE</a:t>
            </a:r>
            <a:r>
              <a:rPr sz="3600" spc="-7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、</a:t>
            </a:r>
            <a:r>
              <a:rPr sz="3600" spc="-7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飞利</a:t>
            </a:r>
            <a:endParaRPr lang="en-US" sz="3600" spc="-7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indent="15875" algn="just">
              <a:lnSpc>
                <a:spcPct val="200000"/>
              </a:lnSpc>
              <a:defRPr sz="3400" spc="-8">
                <a:solidFill>
                  <a:srgbClr val="FFFFFF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3600" spc="-7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浦</a:t>
            </a:r>
            <a:r>
              <a:rPr sz="3600" spc="-7" dirty="0"/>
              <a:t> </a:t>
            </a:r>
            <a:r>
              <a:rPr sz="3600" spc="-7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和</a:t>
            </a:r>
            <a:r>
              <a:rPr sz="3600" spc="-7" dirty="0"/>
              <a:t> </a:t>
            </a:r>
            <a:r>
              <a:rPr sz="3600" spc="-7" dirty="0" err="1"/>
              <a:t>OSRAM</a:t>
            </a:r>
            <a:r>
              <a:rPr sz="3600" spc="-7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等公司的全球一级供应商</a:t>
            </a:r>
            <a:r>
              <a:rPr lang="en-US" sz="3600" spc="-7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 </a:t>
            </a:r>
            <a:r>
              <a:rPr spc="-7" dirty="0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。</a:t>
            </a:r>
            <a:endParaRPr spc="-7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246" name="textbox 90"/>
          <p:cNvSpPr txBox="1"/>
          <p:nvPr/>
        </p:nvSpPr>
        <p:spPr>
          <a:xfrm>
            <a:off x="1641042" y="4099752"/>
            <a:ext cx="8653145" cy="17284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l">
              <a:lnSpc>
                <a:spcPct val="110000"/>
              </a:lnSpc>
              <a:defRPr sz="1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dirty="0"/>
          </a:p>
          <a:p>
            <a:pPr indent="24130" algn="l">
              <a:defRPr sz="6600" spc="-58">
                <a:solidFill>
                  <a:srgbClr val="434343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dirty="0" err="1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优势二：</a:t>
            </a:r>
            <a:r>
              <a:rPr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扎实</a:t>
            </a:r>
            <a:r>
              <a:rPr spc="0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的生产力</a:t>
            </a:r>
            <a:endParaRPr spc="0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algn="l">
              <a:defRPr sz="1100"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endParaRPr spc="0" dirty="0"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  <a:p>
            <a:pPr indent="12700" algn="l">
              <a:defRPr sz="2500" cap="all" spc="110">
                <a:solidFill>
                  <a:srgbClr val="43434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dirty="0"/>
              <a:t> Core</a:t>
            </a:r>
            <a:r>
              <a:rPr spc="460" dirty="0"/>
              <a:t> </a:t>
            </a:r>
            <a:r>
              <a:rPr dirty="0"/>
              <a:t>advantages 2</a:t>
            </a:r>
            <a:endParaRPr dirty="0"/>
          </a:p>
        </p:txBody>
      </p:sp>
      <p:pic>
        <p:nvPicPr>
          <p:cNvPr id="24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974" y="11317015"/>
            <a:ext cx="1883073" cy="10884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8" name="图片 7" descr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969" y="11340410"/>
            <a:ext cx="1687368" cy="10908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9" name="图片 15" descr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254" y="11345666"/>
            <a:ext cx="2781301" cy="10287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0" name="图像" descr="图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4" name="Rectangle 5"/>
          <p:cNvSpPr/>
          <p:nvPr/>
        </p:nvSpPr>
        <p:spPr>
          <a:xfrm>
            <a:off x="-3" y="5844858"/>
            <a:ext cx="24384008" cy="7871143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255" name="picture 102" descr="picture 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915" y="7725684"/>
            <a:ext cx="9754669" cy="534413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dist="38100" dir="18900000" rotWithShape="0">
              <a:srgbClr val="FFFFFF">
                <a:alpha val="40000"/>
              </a:srgbClr>
            </a:outerShdw>
          </a:effectLst>
        </p:spPr>
      </p:pic>
      <p:pic>
        <p:nvPicPr>
          <p:cNvPr id="256" name="picture 104" descr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298" y="7720545"/>
            <a:ext cx="9699605" cy="534448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dist="38100" dir="18900000" rotWithShape="0">
              <a:srgbClr val="FFFFFF">
                <a:alpha val="40000"/>
              </a:srgbClr>
            </a:outerShdw>
          </a:effectLst>
        </p:spPr>
      </p:pic>
      <p:sp>
        <p:nvSpPr>
          <p:cNvPr id="257" name="textbox 106"/>
          <p:cNvSpPr txBox="1"/>
          <p:nvPr/>
        </p:nvSpPr>
        <p:spPr>
          <a:xfrm>
            <a:off x="1686926" y="3649905"/>
            <a:ext cx="6060441" cy="132959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3302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spc="-38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kumimoji="0" sz="6600" b="0" i="0" u="none" strike="noStrike" kern="0" cap="none" spc="-38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Lantinghei SC Extralight"/>
                <a:sym typeface="Lantinghei SC Extralight"/>
              </a:rPr>
              <a:t>厂区和设备车间</a:t>
            </a:r>
            <a:endParaRPr kumimoji="0" sz="6600" b="0" i="0" u="none" strike="noStrike" kern="0" cap="none" spc="-38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1270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500" cap="all" spc="1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kumimoji="0" sz="2500" b="0" i="0" u="none" strike="noStrike" kern="0" cap="all" spc="10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Core</a:t>
            </a:r>
            <a:r>
              <a:rPr kumimoji="0" sz="2500" b="0" i="0" u="none" strike="noStrike" kern="0" cap="all" spc="46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 </a:t>
            </a:r>
            <a:r>
              <a:rPr kumimoji="0" sz="2500" b="0" i="0" u="none" strike="noStrike" kern="0" cap="all" spc="10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advantages</a:t>
            </a:r>
            <a:r>
              <a:rPr kumimoji="0" sz="2500" b="0" i="0" u="none" strike="noStrike" kern="0" cap="all" spc="38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  </a:t>
            </a:r>
            <a:r>
              <a:rPr kumimoji="0" sz="2500" b="0" i="0" u="none" strike="noStrike" kern="0" cap="all" spc="10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2</a:t>
            </a:r>
            <a:endParaRPr kumimoji="0" sz="2500" b="0" i="0" u="none" strike="noStrike" kern="0" cap="all" spc="10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方正兰亭纤黑简体"/>
              <a:sym typeface="Lantinghei SC Extralight"/>
            </a:endParaRPr>
          </a:p>
        </p:txBody>
      </p:sp>
      <p:sp>
        <p:nvSpPr>
          <p:cNvPr id="258" name="textbox 112"/>
          <p:cNvSpPr txBox="1"/>
          <p:nvPr/>
        </p:nvSpPr>
        <p:spPr>
          <a:xfrm>
            <a:off x="1882588" y="6650000"/>
            <a:ext cx="8260952" cy="556499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2438400" rtl="0" eaLnBrk="1" fontAlgn="auto" latinLnBrk="0" hangingPunct="0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12700" algn="l" defTabSz="2438400" rtl="0" eaLnBrk="1" fontAlgn="auto" latinLnBrk="0" hangingPunct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spc="1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lang="zh-CN" altLang="en-US" dirty="0"/>
              <a:t>自建超</a:t>
            </a:r>
            <a:r>
              <a:rPr lang="en-US" altLang="zh-CN" dirty="0"/>
              <a:t>20000</a:t>
            </a:r>
            <a:r>
              <a:rPr lang="zh-CN" altLang="en-US" spc="279" dirty="0"/>
              <a:t> </a:t>
            </a:r>
            <a:r>
              <a:rPr lang="en-US" altLang="zh-CN" dirty="0"/>
              <a:t>m² </a:t>
            </a:r>
            <a:r>
              <a:rPr lang="zh-CN" altLang="en-US" spc="0" dirty="0"/>
              <a:t>光电产业园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sp>
        <p:nvSpPr>
          <p:cNvPr id="259" name="textbox 116"/>
          <p:cNvSpPr txBox="1"/>
          <p:nvPr/>
        </p:nvSpPr>
        <p:spPr>
          <a:xfrm>
            <a:off x="11767297" y="6688408"/>
            <a:ext cx="5134966" cy="64655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2438400" rtl="0" eaLnBrk="1" fontAlgn="auto" latinLnBrk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12700" algn="l" defTabSz="2438400" rtl="0" eaLnBrk="1" fontAlgn="auto" latinLnBrk="0" hangingPunct="0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spc="10">
                <a:solidFill>
                  <a:srgbClr val="FFFFFF"/>
                </a:solidFill>
                <a:latin typeface="FZLanTingHeiS-R-GB"/>
                <a:ea typeface="FZLanTingHeiS-R-GB"/>
                <a:cs typeface="FZLanTingHeiS-R-GB"/>
                <a:sym typeface="FZLanTingHeiS-R-GB"/>
              </a:defRPr>
            </a:pPr>
            <a:r>
              <a:rPr kumimoji="0" sz="36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/>
                <a:sym typeface="FZLanTingHeiS-R-GB"/>
              </a:rPr>
              <a:t>    </a:t>
            </a:r>
            <a:r>
              <a:rPr kumimoji="0" sz="36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超过</a:t>
            </a:r>
            <a:r>
              <a:rPr kumimoji="0" sz="36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ZLanTingHeiS-R-GB"/>
                <a:sym typeface="FZLanTingHeiS-R-GB"/>
              </a:rPr>
              <a:t>100</a:t>
            </a:r>
            <a:r>
              <a:rPr kumimoji="0" sz="36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台精密注塑机</a:t>
            </a:r>
            <a:endParaRPr kumimoji="0" sz="3600" b="0" i="0" u="none" strike="noStrike" kern="0" cap="none" spc="1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ntinghei SC Extralight"/>
              <a:ea typeface="Lantinghei SC Extralight"/>
              <a:cs typeface="Lantinghei SC Extralight"/>
              <a:sym typeface="Lantinghei SC Extralight"/>
            </a:endParaRPr>
          </a:p>
        </p:txBody>
      </p:sp>
      <p:pic>
        <p:nvPicPr>
          <p:cNvPr id="26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3" name="Rectangle 5"/>
          <p:cNvSpPr/>
          <p:nvPr/>
        </p:nvSpPr>
        <p:spPr>
          <a:xfrm>
            <a:off x="-3" y="5867139"/>
            <a:ext cx="24384008" cy="7848860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267" name="picture 120"/>
          <p:cNvGrpSpPr/>
          <p:nvPr/>
        </p:nvGrpSpPr>
        <p:grpSpPr>
          <a:xfrm>
            <a:off x="11299690" y="7625059"/>
            <a:ext cx="9384693" cy="5327444"/>
            <a:chOff x="0" y="-1"/>
            <a:chExt cx="9384691" cy="5327443"/>
          </a:xfrm>
        </p:grpSpPr>
        <p:pic>
          <p:nvPicPr>
            <p:cNvPr id="265" name="picture 120" descr="picture 120"/>
            <p:cNvPicPr>
              <a:picLocks noChangeAspect="1"/>
            </p:cNvPicPr>
            <p:nvPr/>
          </p:nvPicPr>
          <p:blipFill>
            <a:blip r:embed="rId2"/>
            <a:srcRect b="4512"/>
            <a:stretch>
              <a:fillRect/>
            </a:stretch>
          </p:blipFill>
          <p:spPr>
            <a:xfrm>
              <a:off x="165099" y="101599"/>
              <a:ext cx="9054492" cy="492104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66" name="picture 120" descr="picture 1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9384692" cy="532744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270" name="picture 124"/>
          <p:cNvGrpSpPr/>
          <p:nvPr/>
        </p:nvGrpSpPr>
        <p:grpSpPr>
          <a:xfrm>
            <a:off x="1672501" y="7623376"/>
            <a:ext cx="8954946" cy="5334786"/>
            <a:chOff x="0" y="-1"/>
            <a:chExt cx="8954945" cy="5334785"/>
          </a:xfrm>
        </p:grpSpPr>
        <p:pic>
          <p:nvPicPr>
            <p:cNvPr id="268" name="picture 124" descr="picture 124"/>
            <p:cNvPicPr>
              <a:picLocks noChangeAspect="1"/>
            </p:cNvPicPr>
            <p:nvPr/>
          </p:nvPicPr>
          <p:blipFill>
            <a:blip r:embed="rId4"/>
            <a:srcRect t="1852"/>
            <a:stretch>
              <a:fillRect/>
            </a:stretch>
          </p:blipFill>
          <p:spPr>
            <a:xfrm>
              <a:off x="165102" y="101599"/>
              <a:ext cx="8624743" cy="492838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69" name="picture 124" descr="picture 1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-2"/>
              <a:ext cx="8954946" cy="533478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71" name="textbox 132"/>
          <p:cNvSpPr txBox="1"/>
          <p:nvPr/>
        </p:nvSpPr>
        <p:spPr>
          <a:xfrm>
            <a:off x="1621701" y="6643002"/>
            <a:ext cx="8407294" cy="635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l">
              <a:lnSpc>
                <a:spcPct val="80000"/>
              </a:lnSpc>
              <a:defRPr sz="3600" spc="3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6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ntinghei SC Extralight"/>
                <a:sym typeface="Lantinghei SC Extralight"/>
              </a:rPr>
              <a:t> </a:t>
            </a:r>
            <a:r>
              <a:rPr kumimoji="0" sz="3600" b="0" i="0" u="none" strike="noStrike" kern="0" cap="none" spc="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ntinghei SC Extralight"/>
                <a:sym typeface="Lantinghei SC Extralight"/>
              </a:rPr>
              <a:t>恒温精密加工区</a:t>
            </a:r>
            <a:endParaRPr kumimoji="0" sz="3600" b="0" i="0" u="none" strike="noStrike" kern="0" cap="none" spc="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</p:txBody>
      </p:sp>
      <p:sp>
        <p:nvSpPr>
          <p:cNvPr id="272" name="textbox 136"/>
          <p:cNvSpPr txBox="1"/>
          <p:nvPr/>
        </p:nvSpPr>
        <p:spPr>
          <a:xfrm>
            <a:off x="11197837" y="6643002"/>
            <a:ext cx="4935225" cy="64478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2438400" rtl="0" eaLnBrk="1" fontAlgn="auto" latinLnBrk="0" hangingPunct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600" spc="3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kumimoji="0" sz="36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ntinghei SC Extralight"/>
                <a:sym typeface="Lantinghei SC Extralight"/>
              </a:rPr>
              <a:t> </a:t>
            </a:r>
            <a:r>
              <a:rPr kumimoji="0" sz="3600" b="0" i="0" u="none" strike="noStrike" kern="0" cap="none" spc="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ntinghei SC Extralight"/>
                <a:sym typeface="Lantinghei SC Extralight"/>
              </a:rPr>
              <a:t>百级无尘车间</a:t>
            </a:r>
            <a:endParaRPr kumimoji="0" sz="3600" b="0" i="0" u="none" strike="noStrike" kern="0" cap="none" spc="3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</p:txBody>
      </p:sp>
      <p:sp>
        <p:nvSpPr>
          <p:cNvPr id="273" name="textbox 106"/>
          <p:cNvSpPr txBox="1"/>
          <p:nvPr/>
        </p:nvSpPr>
        <p:spPr>
          <a:xfrm>
            <a:off x="1686926" y="3649905"/>
            <a:ext cx="6060442" cy="132959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3302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spc="-38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kumimoji="0" sz="6600" b="0" i="0" u="none" strike="noStrike" kern="0" cap="none" spc="-38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Lantinghei SC Extralight"/>
                <a:sym typeface="Lantinghei SC Extralight"/>
              </a:rPr>
              <a:t>厂区和设备车间</a:t>
            </a:r>
            <a:endParaRPr kumimoji="0" sz="6600" b="0" i="0" u="none" strike="noStrike" kern="0" cap="none" spc="-38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0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Lantinghei SC Extralight"/>
              <a:sym typeface="Lantinghei SC Extralight"/>
            </a:endParaRPr>
          </a:p>
          <a:p>
            <a:pPr marL="0" marR="0" lvl="0" indent="12700" algn="l" defTabSz="2438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500" cap="all" spc="1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kumimoji="0" sz="2500" b="0" i="0" u="none" strike="noStrike" kern="0" cap="all" spc="10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Core</a:t>
            </a:r>
            <a:r>
              <a:rPr kumimoji="0" sz="2500" b="0" i="0" u="none" strike="noStrike" kern="0" cap="all" spc="46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 </a:t>
            </a:r>
            <a:r>
              <a:rPr kumimoji="0" sz="2500" b="0" i="0" u="none" strike="noStrike" kern="0" cap="all" spc="10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advantages</a:t>
            </a:r>
            <a:r>
              <a:rPr kumimoji="0" sz="2500" b="0" i="0" u="none" strike="noStrike" kern="0" cap="all" spc="38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  </a:t>
            </a:r>
            <a:r>
              <a:rPr kumimoji="0" sz="2500" b="0" i="0" u="none" strike="noStrike" kern="0" cap="all" spc="10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方正兰亭纤黑简体"/>
                <a:sym typeface="Lantinghei SC Extralight"/>
              </a:rPr>
              <a:t>2</a:t>
            </a:r>
            <a:endParaRPr kumimoji="0" sz="2500" b="0" i="0" u="none" strike="noStrike" kern="0" cap="all" spc="10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方正兰亭纤黑简体"/>
              <a:sym typeface="Lantinghei SC Extralight"/>
            </a:endParaRPr>
          </a:p>
        </p:txBody>
      </p:sp>
      <p:pic>
        <p:nvPicPr>
          <p:cNvPr id="274" name="图像" descr="图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龙蓝1.jpg" descr="龙蓝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8" name="Rectangle 5"/>
          <p:cNvSpPr/>
          <p:nvPr/>
        </p:nvSpPr>
        <p:spPr>
          <a:xfrm>
            <a:off x="0" y="6555657"/>
            <a:ext cx="24384000" cy="7160344"/>
          </a:xfrm>
          <a:prstGeom prst="rect">
            <a:avLst/>
          </a:prstGeom>
          <a:solidFill>
            <a:srgbClr val="FF4F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8288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9" name="textbox 90"/>
          <p:cNvSpPr txBox="1"/>
          <p:nvPr/>
        </p:nvSpPr>
        <p:spPr>
          <a:xfrm>
            <a:off x="1729739" y="3865879"/>
            <a:ext cx="20783552" cy="145860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l">
              <a:lnSpc>
                <a:spcPct val="110000"/>
              </a:lnSpc>
              <a:defRPr sz="100"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dirty="0"/>
          </a:p>
          <a:p>
            <a:pPr indent="24130" algn="l">
              <a:lnSpc>
                <a:spcPct val="91000"/>
              </a:lnSpc>
              <a:defRPr sz="6600" spc="-58">
                <a:solidFill>
                  <a:srgbClr val="43434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 err="1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优势三</a:t>
            </a:r>
            <a:r>
              <a:rPr dirty="0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：</a:t>
            </a:r>
            <a:r>
              <a:rPr lang="zh-CN" altLang="en-US" dirty="0">
                <a:latin typeface="Lantinghei SC Demibold"/>
                <a:ea typeface="Lantinghei SC Demibold"/>
                <a:cs typeface="Lantinghei SC Demibold"/>
                <a:sym typeface="Lantinghei SC Demibold"/>
              </a:rPr>
              <a:t>高</a:t>
            </a:r>
            <a:r>
              <a:rPr spc="0" dirty="0" err="1"/>
              <a:t>亮度</a:t>
            </a:r>
            <a:r>
              <a:rPr spc="0" dirty="0"/>
              <a:t>，</a:t>
            </a:r>
            <a:r>
              <a:rPr lang="zh-CN" altLang="en-US" spc="0" dirty="0"/>
              <a:t>高</a:t>
            </a:r>
            <a:r>
              <a:rPr spc="0" dirty="0" err="1"/>
              <a:t>均匀</a:t>
            </a:r>
            <a:r>
              <a:rPr lang="zh-CN" altLang="en-US" spc="0" dirty="0"/>
              <a:t>度</a:t>
            </a:r>
            <a:r>
              <a:rPr spc="0" dirty="0"/>
              <a:t>，</a:t>
            </a:r>
            <a:r>
              <a:rPr spc="0" dirty="0" err="1"/>
              <a:t>寿命长</a:t>
            </a:r>
            <a:r>
              <a:rPr sz="4400" spc="0" dirty="0" err="1"/>
              <a:t>（两年保修</a:t>
            </a:r>
            <a:r>
              <a:rPr sz="4400" spc="0" dirty="0"/>
              <a:t>）</a:t>
            </a:r>
            <a:endParaRPr sz="4400" spc="-38" dirty="0"/>
          </a:p>
          <a:p>
            <a:pPr indent="12700" algn="l">
              <a:lnSpc>
                <a:spcPct val="150000"/>
              </a:lnSpc>
              <a:defRPr sz="2500" cap="all" spc="110">
                <a:solidFill>
                  <a:srgbClr val="434343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>
                <a:latin typeface="方正兰亭纤黑简体"/>
              </a:rPr>
              <a:t>Core</a:t>
            </a:r>
            <a:r>
              <a:rPr spc="460" dirty="0">
                <a:latin typeface="方正兰亭纤黑简体"/>
              </a:rPr>
              <a:t> </a:t>
            </a:r>
            <a:r>
              <a:rPr dirty="0">
                <a:latin typeface="方正兰亭纤黑简体"/>
              </a:rPr>
              <a:t>advantages3</a:t>
            </a:r>
            <a:endParaRPr dirty="0">
              <a:latin typeface="方正兰亭纤黑简体"/>
            </a:endParaRPr>
          </a:p>
        </p:txBody>
      </p:sp>
      <p:pic>
        <p:nvPicPr>
          <p:cNvPr id="280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20" y="1515073"/>
            <a:ext cx="4596120" cy="100826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1" name="采用光学方案设计的创新型机器视觉光源产品,所设计的菲涅尔透镜和微结构透镜等光学部件均具有自主知识产权。多级透镜协作起着收集光线、控制光线走向和光斑整形的作用，以获得高亮度和高均匀度的照射效果，仅用低能耗就可实现极高的光输出。再加上专利的热管理设计，保证了极低的光衰，使得机器视觉系统能够长期稳定的工作。"/>
          <p:cNvSpPr txBox="1"/>
          <p:nvPr/>
        </p:nvSpPr>
        <p:spPr>
          <a:xfrm>
            <a:off x="1675250" y="7910129"/>
            <a:ext cx="20957301" cy="396140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 algn="l">
              <a:lnSpc>
                <a:spcPct val="180000"/>
              </a:lnSpc>
              <a:defRPr sz="3400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sz="3600" dirty="0"/>
              <a:t>采用光学方案设计的创新型机器视觉光源产品,所设计的菲涅尔透镜和微结构透镜等光学部件均具有自主知识产权。多级透镜协作起着收集光线、控制光线走向和光斑整形的作用，以获得高亮度和高均匀度的照射效果，仅用低能耗就可实现极高的光输出。再加上专利的热管理设计，保证了极低的光衰，使得机器视觉系统能够长期稳定的工作</a:t>
            </a:r>
            <a:r>
              <a:rPr lang="en-US" sz="3600" dirty="0"/>
              <a:t> </a:t>
            </a:r>
            <a:r>
              <a:rPr sz="3600" dirty="0"/>
              <a:t>。</a:t>
            </a:r>
            <a:endParaRPr sz="360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龙蓝3.jpg" descr="龙蓝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1" name="公司简介"/>
          <p:cNvSpPr txBox="1"/>
          <p:nvPr/>
        </p:nvSpPr>
        <p:spPr>
          <a:xfrm>
            <a:off x="3053715" y="6426217"/>
            <a:ext cx="3938844" cy="1181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defRPr sz="6100" spc="-77">
                <a:solidFill>
                  <a:srgbClr val="424242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dirty="0" err="1"/>
              <a:t>产品介绍</a:t>
            </a:r>
            <a:r>
              <a:rPr dirty="0"/>
              <a:t>：</a:t>
            </a:r>
            <a:endParaRPr dirty="0"/>
          </a:p>
        </p:txBody>
      </p:sp>
      <p:sp>
        <p:nvSpPr>
          <p:cNvPr id="292" name="文本框 10"/>
          <p:cNvSpPr txBox="1"/>
          <p:nvPr/>
        </p:nvSpPr>
        <p:spPr>
          <a:xfrm>
            <a:off x="3019649" y="8127841"/>
            <a:ext cx="7756526" cy="412709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1. 超</a:t>
            </a:r>
            <a:r>
              <a:rPr lang="zh-CN" altLang="en-US" sz="4800" dirty="0"/>
              <a:t>高</a:t>
            </a:r>
            <a:r>
              <a:rPr sz="4800" dirty="0" err="1"/>
              <a:t>亮线扫光源</a:t>
            </a:r>
            <a:r>
              <a:rPr sz="4800" dirty="0"/>
              <a:t> </a:t>
            </a:r>
            <a:r>
              <a:rPr sz="4800" dirty="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rPr>
              <a:t>  </a:t>
            </a:r>
            <a:endParaRPr sz="4800" dirty="0">
              <a:solidFill>
                <a:srgbClr val="5E5E5E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2. </a:t>
            </a:r>
            <a:r>
              <a:rPr sz="4800" dirty="0" err="1"/>
              <a:t>超亮光纤光源</a:t>
            </a:r>
            <a:r>
              <a:rPr sz="4800" dirty="0"/>
              <a:t>  </a:t>
            </a:r>
            <a:endParaRPr sz="4800" dirty="0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3. </a:t>
            </a:r>
            <a:r>
              <a:rPr sz="4800" dirty="0" err="1"/>
              <a:t>平面无影光源</a:t>
            </a:r>
            <a:endParaRPr sz="4800" dirty="0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4. </a:t>
            </a:r>
            <a:r>
              <a:rPr sz="4800" dirty="0" err="1"/>
              <a:t>平面线状条纹光源</a:t>
            </a:r>
            <a:endParaRPr sz="4800" dirty="0"/>
          </a:p>
        </p:txBody>
      </p:sp>
      <p:sp>
        <p:nvSpPr>
          <p:cNvPr id="293" name="文本框 11"/>
          <p:cNvSpPr txBox="1"/>
          <p:nvPr/>
        </p:nvSpPr>
        <p:spPr>
          <a:xfrm>
            <a:off x="12884056" y="8120552"/>
            <a:ext cx="5821046" cy="412709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5. </a:t>
            </a:r>
            <a:r>
              <a:rPr sz="4800" dirty="0" err="1"/>
              <a:t>高亮点光源</a:t>
            </a:r>
            <a:endParaRPr sz="4800" dirty="0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6. </a:t>
            </a:r>
            <a:r>
              <a:rPr sz="4800" dirty="0" err="1"/>
              <a:t>高亮条形光源</a:t>
            </a:r>
            <a:endParaRPr sz="4800" dirty="0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7. </a:t>
            </a:r>
            <a:r>
              <a:rPr sz="4800" dirty="0" err="1"/>
              <a:t>高亮环形光源</a:t>
            </a:r>
            <a:endParaRPr sz="4800" dirty="0">
              <a:latin typeface="+mn-lt"/>
              <a:ea typeface="+mn-ea"/>
              <a:cs typeface="+mn-cs"/>
              <a:sym typeface="Helvetica Neue"/>
            </a:endParaRPr>
          </a:p>
          <a:p>
            <a:pPr algn="l">
              <a:lnSpc>
                <a:spcPct val="140000"/>
              </a:lnSpc>
              <a:defRPr sz="4100">
                <a:solidFill>
                  <a:srgbClr val="535353"/>
                </a:solidFill>
                <a:latin typeface="方正兰亭纤黑简体"/>
                <a:ea typeface="方正兰亭纤黑简体"/>
                <a:cs typeface="方正兰亭纤黑简体"/>
                <a:sym typeface="方正兰亭纤黑简体"/>
              </a:defRPr>
            </a:pPr>
            <a:r>
              <a:rPr sz="4800" dirty="0"/>
              <a:t>8. </a:t>
            </a:r>
            <a:r>
              <a:rPr sz="4800" dirty="0" err="1"/>
              <a:t>光源控制器</a:t>
            </a:r>
            <a:endParaRPr sz="4800" dirty="0"/>
          </a:p>
        </p:txBody>
      </p:sp>
      <p:pic>
        <p:nvPicPr>
          <p:cNvPr id="294" name="图像" descr="图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253" y="2099901"/>
            <a:ext cx="6503119" cy="142660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commondata" val="eyJoZGlkIjoiOGNkY2ZjMzIxZGE2Zjc1ZGMyMWExMmQ3YzhiMmZiYWUifQ==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5046</Words>
  <Application>WPS 演示</Application>
  <PresentationFormat>自定义</PresentationFormat>
  <Paragraphs>452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8" baseType="lpstr">
      <vt:lpstr>Arial</vt:lpstr>
      <vt:lpstr>宋体</vt:lpstr>
      <vt:lpstr>Wingdings</vt:lpstr>
      <vt:lpstr>Helvetica</vt:lpstr>
      <vt:lpstr>Helvetica Neue</vt:lpstr>
      <vt:lpstr>Helvetica Neue Medium</vt:lpstr>
      <vt:lpstr>Arial</vt:lpstr>
      <vt:lpstr>FZLanTingHeiS-R-GB</vt:lpstr>
      <vt:lpstr>Segoe Print</vt:lpstr>
      <vt:lpstr>FZLTHPro Global Extralight</vt:lpstr>
      <vt:lpstr>方正兰亭纤黑简体</vt:lpstr>
      <vt:lpstr>PingFang SC Semibold</vt:lpstr>
      <vt:lpstr>Lantinghei SC Extralight</vt:lpstr>
      <vt:lpstr>方正兰亭黑体</vt:lpstr>
      <vt:lpstr>Lantinghei SC Heavy</vt:lpstr>
      <vt:lpstr>Calibri</vt:lpstr>
      <vt:lpstr>黑体</vt:lpstr>
      <vt:lpstr>Lantinghei SC Demibold</vt:lpstr>
      <vt:lpstr>微软雅黑</vt:lpstr>
      <vt:lpstr>Arial Unicode MS</vt:lpstr>
      <vt:lpstr>Calibri Light</vt:lpstr>
      <vt:lpstr>21_BasicWhite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YUXIN</cp:lastModifiedBy>
  <cp:revision>53</cp:revision>
  <dcterms:created xsi:type="dcterms:W3CDTF">2023-11-14T07:32:00Z</dcterms:created>
  <dcterms:modified xsi:type="dcterms:W3CDTF">2023-11-14T10:09:54Z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A3B84BACAA304C29B3C0D8E334786818_12</vt:lpwstr>
  </property>
  <property fmtid="{D5CDD505-2E9C-101B-9397-08002B2CF9AE}" pid="3" name="KSOProductBuildVer">
    <vt:lpwstr>2052-12.1.0.15712</vt:lpwstr>
  </property>
</Properties>
</file>